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87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76" r:id="rId14"/>
    <p:sldId id="289" r:id="rId15"/>
    <p:sldId id="266" r:id="rId16"/>
    <p:sldId id="268" r:id="rId17"/>
    <p:sldId id="280" r:id="rId18"/>
    <p:sldId id="290" r:id="rId19"/>
    <p:sldId id="269" r:id="rId20"/>
    <p:sldId id="277" r:id="rId21"/>
    <p:sldId id="278" r:id="rId22"/>
    <p:sldId id="288" r:id="rId23"/>
    <p:sldId id="291" r:id="rId24"/>
    <p:sldId id="270" r:id="rId25"/>
    <p:sldId id="271" r:id="rId26"/>
    <p:sldId id="279" r:id="rId27"/>
    <p:sldId id="272" r:id="rId28"/>
    <p:sldId id="267" r:id="rId29"/>
    <p:sldId id="293" r:id="rId30"/>
    <p:sldId id="273" r:id="rId31"/>
    <p:sldId id="286" r:id="rId32"/>
    <p:sldId id="281" r:id="rId33"/>
    <p:sldId id="275" r:id="rId3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8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4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00088"/>
            <a:ext cx="61944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4416425"/>
            <a:ext cx="5133975" cy="417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50E8F8-EDAB-4A16-BF59-46542C5309B0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72570B0E-4F35-2C45-BE48-62FB399FC1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A14FAA58-A155-0F4C-8378-5D3BD4522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6276FD-ADBD-4C6D-90A8-8BA97AB2EF5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882AAE41-B90A-DC4C-8C8E-78000DBF57E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DD4DB269-AF9E-5B4F-954A-1E22124E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486B57-A296-4816-B660-A263FDCAA73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81A09A22-35EE-1546-85AF-782C60521C2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AE494FE4-32E1-FE45-A4A0-17F2667B1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AAC960-B40C-40E9-A848-D68E2DEBD10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893942D0-7E14-704B-A175-B9AF22424AD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24659B12-1EBC-634F-A62F-2DB57C648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06/03/14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51E8B0-1FF8-412C-8310-BA9B6F18FDB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903455C7-1148-B042-AF00-4FE625536D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5A1C336B-FEB0-274B-A841-A076F7E81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06/03/14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51E8B0-1FF8-412C-8310-BA9B6F18FDB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903455C7-1148-B042-AF00-4FE625536D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5A1C336B-FEB0-274B-A841-A076F7E81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55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96" y="1444752"/>
            <a:ext cx="5597677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4" y="1444752"/>
            <a:ext cx="5597677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sr.bessy.de/control/SoftDist/sequencer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32099" cy="978729"/>
          </a:xfrm>
        </p:spPr>
        <p:txBody>
          <a:bodyPr/>
          <a:lstStyle/>
          <a:p>
            <a:r>
              <a:rPr lang="en-US" dirty="0"/>
              <a:t>“Sequencer”, State Notation Language SNL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</a:t>
            </a:r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Should I use the Sequencer?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1FF8-D747-5C42-A891-12E3EFCD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0" y="836614"/>
            <a:ext cx="4197350" cy="5849937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400" b="1" dirty="0">
                <a:solidFill>
                  <a:srgbClr val="3366FF"/>
                </a:solidFill>
              </a:rPr>
              <a:t>Good Reasons:</a:t>
            </a:r>
          </a:p>
          <a:p>
            <a:pPr>
              <a:buFont typeface="Arial" charset="0"/>
              <a:buChar char="•"/>
              <a:defRPr/>
            </a:pPr>
            <a:r>
              <a:rPr sz="2000" b="1" dirty="0"/>
              <a:t>Start-up, shut-down, fault recovery, automated calibration</a:t>
            </a:r>
          </a:p>
          <a:p>
            <a:pPr>
              <a:buFont typeface="Arial" charset="0"/>
              <a:buChar char="•"/>
              <a:defRPr/>
            </a:pPr>
            <a:r>
              <a:rPr sz="2000" b="1" dirty="0" err="1"/>
              <a:t>Stateful</a:t>
            </a:r>
            <a:r>
              <a:rPr sz="2000" b="1" dirty="0"/>
              <a:t> Problem</a:t>
            </a:r>
          </a:p>
          <a:p>
            <a:pPr lvl="1">
              <a:buFont typeface="Arial" charset="0"/>
              <a:buChar char="–"/>
              <a:defRPr/>
            </a:pPr>
            <a:r>
              <a:rPr sz="1800" dirty="0"/>
              <a:t>My SNL has 20 states, 30 possible transitions, and little C code for each transition</a:t>
            </a:r>
          </a:p>
          <a:p>
            <a:pPr>
              <a:defRPr/>
            </a:pPr>
            <a:r>
              <a:rPr lang="en-US" sz="2000" b="1" dirty="0"/>
              <a:t>Cannot satisfy system requirements with records</a:t>
            </a:r>
          </a:p>
          <a:p>
            <a:pPr lvl="1">
              <a:defRPr/>
            </a:pPr>
            <a:r>
              <a:rPr lang="en-US" sz="1600" dirty="0"/>
              <a:t>CALC</a:t>
            </a:r>
            <a:br>
              <a:rPr lang="en-US" sz="1600" dirty="0"/>
            </a:br>
            <a:r>
              <a:rPr lang="en-US" sz="1600" dirty="0"/>
              <a:t>CALCOUT</a:t>
            </a:r>
            <a:br>
              <a:rPr lang="en-US" sz="1600" dirty="0"/>
            </a:br>
            <a:r>
              <a:rPr lang="en-US" sz="1600" dirty="0"/>
              <a:t>BO </a:t>
            </a:r>
            <a:r>
              <a:rPr lang="en-US" sz="1400" dirty="0"/>
              <a:t>(momentary)</a:t>
            </a:r>
            <a:br>
              <a:rPr lang="en-US" sz="1600" dirty="0"/>
            </a:br>
            <a:r>
              <a:rPr lang="en-US" sz="1600" dirty="0"/>
              <a:t>SEQ</a:t>
            </a:r>
            <a:br>
              <a:rPr lang="en-US" sz="1600" dirty="0"/>
            </a:br>
            <a:r>
              <a:rPr lang="en-US" sz="1600" dirty="0"/>
              <a:t>Subroutine records</a:t>
            </a:r>
          </a:p>
          <a:p>
            <a:pPr>
              <a:defRPr/>
            </a:pPr>
            <a:r>
              <a:rPr lang="en-US" sz="2000" b="1" dirty="0"/>
              <a:t>State machine purpose is to separate control flow and data flow</a:t>
            </a:r>
            <a:endParaRPr sz="2000" b="1" dirty="0"/>
          </a:p>
          <a:p>
            <a:pPr lvl="1">
              <a:buFont typeface="Arial" charset="0"/>
              <a:buChar char="–"/>
              <a:defRPr/>
            </a:pPr>
            <a:endParaRPr dirty="0"/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6121400" y="836614"/>
            <a:ext cx="5308600" cy="5849937"/>
          </a:xfrm>
        </p:spPr>
        <p:txBody>
          <a:bodyPr/>
          <a:lstStyle/>
          <a:p>
            <a:pPr marL="0" indent="0">
              <a:buNone/>
            </a:pPr>
            <a:r>
              <a:rPr altLang="en-US" b="1" dirty="0">
                <a:solidFill>
                  <a:srgbClr val="FF0000"/>
                </a:solidFill>
                <a:ea typeface="ＭＳ Ｐゴシック" pitchFamily="34" charset="-128"/>
              </a:rPr>
              <a:t>Bad Reasons:</a:t>
            </a: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PID control, interlocks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 Warning sign:</a:t>
            </a:r>
          </a:p>
          <a:p>
            <a:pPr lvl="1"/>
            <a:r>
              <a:rPr lang="en-US" altLang="en-US" sz="1800" b="1" dirty="0">
                <a:ea typeface="ＭＳ Ｐゴシック" pitchFamily="34" charset="-128"/>
              </a:rPr>
              <a:t>My SNL code has 3 states with 2000 lines of C code</a:t>
            </a:r>
            <a:br>
              <a:rPr lang="en-US" altLang="en-US" sz="1800" b="1" dirty="0">
                <a:ea typeface="ＭＳ Ｐゴシック" pitchFamily="34" charset="-128"/>
              </a:rPr>
            </a:br>
            <a:endParaRPr lang="en-US" altLang="en-US" sz="1800" b="1" dirty="0">
              <a:ea typeface="ＭＳ Ｐゴシック" pitchFamily="34" charset="-128"/>
            </a:endParaRPr>
          </a:p>
          <a:p>
            <a:pPr marL="0" indent="0"/>
            <a:r>
              <a:rPr lang="en-US" altLang="en-US" sz="2000" b="1" dirty="0">
                <a:ea typeface="ＭＳ Ｐゴシック" pitchFamily="34" charset="-128"/>
              </a:rPr>
              <a:t> I don’t want to deal with records,</a:t>
            </a:r>
            <a:br>
              <a:rPr lang="en-US" altLang="en-US" sz="2000" b="1" dirty="0">
                <a:ea typeface="ＭＳ Ｐゴシック" pitchFamily="34" charset="-128"/>
              </a:rPr>
            </a:br>
            <a:r>
              <a:rPr lang="en-US" altLang="en-US" sz="2000" b="1" dirty="0">
                <a:ea typeface="ＭＳ Ｐゴシック" pitchFamily="34" charset="-128"/>
              </a:rPr>
              <a:t>   I’m more  comfortable with C code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6055DE3-6D7B-412C-B0AC-C3CF51991306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24025" y="2751138"/>
          <a:ext cx="32718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4" imgW="0" imgH="0" progId="Word.Picture.8">
                  <p:embed/>
                </p:oleObj>
              </mc:Choice>
              <mc:Fallback>
                <p:oleObj name="Picture" r:id="rId4" imgW="0" imgH="0" progId="Word.Picture.8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751138"/>
                        <a:ext cx="32718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1863726" y="144210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itchFamily="34" charset="-128"/>
              </a:rPr>
              <a:t>Use the sequencer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797050" y="765175"/>
            <a:ext cx="4019550" cy="19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2676" rIns="90000" bIns="46800"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Clr>
                <a:srgbClr val="0071BC"/>
              </a:buClr>
              <a:buFont typeface="Wingdings" pitchFamily="2" charset="2"/>
              <a:buChar char=""/>
            </a:pP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For sequencing complex control tasks</a:t>
            </a:r>
          </a:p>
          <a:p>
            <a:pPr>
              <a:spcBef>
                <a:spcPts val="225"/>
              </a:spcBef>
              <a:spcAft>
                <a:spcPts val="225"/>
              </a:spcAft>
              <a:buClr>
                <a:srgbClr val="0071BC"/>
              </a:buClr>
              <a:buFont typeface="Wingdings" pitchFamily="2" charset="2"/>
              <a:buChar char=""/>
            </a:pP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E.g. parking and </a:t>
            </a:r>
            <a:r>
              <a:rPr lang="en-US" altLang="en-US" b="1" dirty="0" err="1">
                <a:solidFill>
                  <a:srgbClr val="000000"/>
                </a:solidFill>
                <a:ea typeface="DejaVu Sans"/>
                <a:cs typeface="DejaVu Sans"/>
              </a:rPr>
              <a:t>unparking</a:t>
            </a:r>
            <a:r>
              <a:rPr lang="en-US" altLang="en-US" b="1" dirty="0">
                <a:solidFill>
                  <a:srgbClr val="000000"/>
                </a:solidFill>
                <a:ea typeface="DejaVu Sans"/>
                <a:cs typeface="DejaVu Sans"/>
              </a:rPr>
              <a:t> a telescope mirror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428750"/>
            <a:ext cx="44323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24000" y="-500063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451424" y="6026150"/>
            <a:ext cx="3256317" cy="2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55620" rIns="90000" bIns="46800">
            <a:spAutoFit/>
          </a:bodyPr>
          <a:lstStyle>
            <a:lvl1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25"/>
              </a:spcBef>
              <a:spcAft>
                <a:spcPts val="125"/>
              </a:spcAft>
            </a:pPr>
            <a:r>
              <a:rPr lang="en-US" altLang="en-US" sz="1000">
                <a:solidFill>
                  <a:srgbClr val="000000"/>
                </a:solidFill>
                <a:ea typeface="Luxi Sans"/>
                <a:cs typeface="Luxi Sans"/>
              </a:rPr>
              <a:t>Photograph courtesy of the Gemini Telescopes project</a:t>
            </a:r>
          </a:p>
        </p:txBody>
      </p:sp>
    </p:spTree>
    <p:extLst>
      <p:ext uri="{BB962C8B-B14F-4D97-AF65-F5344CB8AC3E}">
        <p14:creationId xmlns:p14="http://schemas.microsoft.com/office/powerpoint/2010/main" val="42927091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If you really want to use SNL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38AF-54AB-D94F-8B63-2651DF9B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104" y="983035"/>
            <a:ext cx="8229600" cy="4887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Good manual:</a:t>
            </a:r>
          </a:p>
          <a:p>
            <a:pPr marL="457200" lvl="1" indent="0">
              <a:buNone/>
              <a:defRPr/>
            </a:pPr>
            <a:r>
              <a:rPr lang="en-US" dirty="0">
                <a:hlinkClick r:id="rId2"/>
              </a:rPr>
              <a:t>http://www-csr.bessy.de/control/SoftDist/sequencer/</a:t>
            </a: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Iterate in small steps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Code a little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Compile, test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Code a little more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Compile, test</a:t>
            </a:r>
          </a:p>
          <a:p>
            <a:pPr marL="0" indent="0">
              <a:buNone/>
              <a:defRPr/>
            </a:pPr>
            <a:r>
              <a:rPr lang="en-US" b="1" dirty="0"/>
              <a:t>When stuck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Bisect new code into successively smaller sections to find offending statements when diagnostic messages are overly mysterious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725613" y="2809876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  <p:grpSp>
        <p:nvGrpSpPr>
          <p:cNvPr id="2" name="Rounded Rectangular Callout 1"/>
          <p:cNvGrpSpPr>
            <a:grpSpLocks/>
          </p:cNvGrpSpPr>
          <p:nvPr/>
        </p:nvGrpSpPr>
        <p:grpSpPr bwMode="auto">
          <a:xfrm>
            <a:off x="4762500" y="495300"/>
            <a:ext cx="5537200" cy="2286000"/>
            <a:chOff x="2040" y="312"/>
            <a:chExt cx="3488" cy="1440"/>
          </a:xfrm>
        </p:grpSpPr>
        <p:pic>
          <p:nvPicPr>
            <p:cNvPr id="22531" name="Rounded Rectangular Callout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312"/>
              <a:ext cx="3488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922" y="383"/>
              <a:ext cx="2538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Program name!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US" altLang="en-US"/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Used in DBD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&amp;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 to launch the sequence.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SNL Options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 New" pitchFamily="49" charset="0"/>
                <a:ea typeface="ＭＳ Ｐゴシック" pitchFamily="34" charset="-128"/>
              </a:rPr>
              <a:t>option +r;</a:t>
            </a:r>
            <a:br>
              <a:rPr lang="en-US" altLang="en-US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>
                <a:latin typeface="Courier New" pitchFamily="49" charset="0"/>
                <a:ea typeface="ＭＳ Ｐゴシック" pitchFamily="34" charset="-128"/>
              </a:rPr>
            </a:br>
            <a:br>
              <a:rPr lang="en-US" altLang="en-US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>
                <a:latin typeface="Courier New" pitchFamily="49" charset="0"/>
                <a:ea typeface="ＭＳ Ｐゴシック" pitchFamily="34" charset="-128"/>
              </a:rPr>
              <a:t>option -c;</a:t>
            </a:r>
          </a:p>
          <a:p>
            <a:pPr marL="0" indent="0">
              <a:buNone/>
            </a:pPr>
            <a:endParaRPr lang="en-US" altLang="en-US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4D185BA-7357-CF46-9250-1A4909642D20}"/>
              </a:ext>
            </a:extLst>
          </p:cNvPr>
          <p:cNvSpPr/>
          <p:nvPr/>
        </p:nvSpPr>
        <p:spPr>
          <a:xfrm>
            <a:off x="5045456" y="788996"/>
            <a:ext cx="4627925" cy="2415093"/>
          </a:xfrm>
          <a:prstGeom prst="wedgeRoundRectCallout">
            <a:avLst>
              <a:gd name="adj1" fmla="val -69013"/>
              <a:gd name="adj2" fmla="val -9612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/>
              <a:t>Make “re-entrant”.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u="sng" dirty="0"/>
              <a:t>Should be the default.</a:t>
            </a:r>
            <a:br>
              <a:rPr lang="en-US" altLang="en-US" dirty="0"/>
            </a:br>
            <a:r>
              <a:rPr lang="en-US" altLang="en-US" dirty="0"/>
              <a:t>Allows running more than one copy (with different macros).</a:t>
            </a:r>
          </a:p>
        </p:txBody>
      </p:sp>
      <p:grpSp>
        <p:nvGrpSpPr>
          <p:cNvPr id="5" name="Rounded Rectangular Callout 4"/>
          <p:cNvGrpSpPr>
            <a:grpSpLocks/>
          </p:cNvGrpSpPr>
          <p:nvPr/>
        </p:nvGrpSpPr>
        <p:grpSpPr bwMode="auto">
          <a:xfrm>
            <a:off x="3975100" y="3644900"/>
            <a:ext cx="5715000" cy="2451100"/>
            <a:chOff x="1544" y="2296"/>
            <a:chExt cx="3600" cy="1544"/>
          </a:xfrm>
        </p:grpSpPr>
        <p:pic>
          <p:nvPicPr>
            <p:cNvPr id="23558" name="Rounded Rectangular Callout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2296"/>
              <a:ext cx="3600" cy="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292" y="2383"/>
              <a:ext cx="276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Start right away, do </a:t>
              </a:r>
              <a:r>
                <a:rPr lang="en-US" altLang="en-US" i="1" u="sng"/>
                <a:t>not</a:t>
              </a:r>
              <a:r>
                <a:rPr lang="en-US" altLang="en-US"/>
                <a:t> await connections.</a:t>
              </a:r>
              <a:br>
                <a:rPr lang="en-US" altLang="en-US"/>
              </a:br>
              <a:br>
                <a:rPr lang="en-US" altLang="en-US"/>
              </a:br>
              <a:r>
                <a:rPr lang="en-US" altLang="en-US" i="1"/>
                <a:t>Even with “+c”, the default,</a:t>
              </a:r>
              <a:br>
                <a:rPr lang="en-US" altLang="en-US" i="1"/>
              </a:br>
              <a:r>
                <a:rPr lang="en-US" altLang="en-US" i="1"/>
                <a:t> PVs may disconnect</a:t>
              </a:r>
              <a:br>
                <a:rPr lang="en-US" altLang="en-US" i="1"/>
              </a:br>
              <a:r>
                <a:rPr lang="en-US" altLang="en-US" i="1"/>
                <a:t>once you’re running..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97426" y="1092172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</p:spTree>
    <p:extLst>
      <p:ext uri="{BB962C8B-B14F-4D97-AF65-F5344CB8AC3E}">
        <p14:creationId xmlns:p14="http://schemas.microsoft.com/office/powerpoint/2010/main" val="137493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Variables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93863" y="1370013"/>
            <a:ext cx="8229600" cy="4533900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double  pressure;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pressure to "Tank1Coupler1PressureRB";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pressure;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short	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to "Tank1Coupler1RoughPump";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string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CurrentState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CurrentState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to ”{macro}: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VacuumState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</p:txBody>
      </p:sp>
      <p:grpSp>
        <p:nvGrpSpPr>
          <p:cNvPr id="4" name="Rounded Rectangular Callout 3"/>
          <p:cNvGrpSpPr>
            <a:grpSpLocks/>
          </p:cNvGrpSpPr>
          <p:nvPr/>
        </p:nvGrpSpPr>
        <p:grpSpPr bwMode="auto">
          <a:xfrm>
            <a:off x="2362200" y="279400"/>
            <a:ext cx="7404100" cy="1143000"/>
            <a:chOff x="528" y="176"/>
            <a:chExt cx="4664" cy="720"/>
          </a:xfrm>
        </p:grpSpPr>
        <p:pic>
          <p:nvPicPr>
            <p:cNvPr id="24579" name="Rounded Rectangular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6"/>
              <a:ext cx="4664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232" y="207"/>
              <a:ext cx="2936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/>
                <a:t>int, short, long, char, float, double</a:t>
              </a:r>
            </a:p>
          </p:txBody>
        </p:sp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482751D-8228-2F4F-BC1F-9C9F628877BC}"/>
              </a:ext>
            </a:extLst>
          </p:cNvPr>
          <p:cNvSpPr/>
          <p:nvPr/>
        </p:nvSpPr>
        <p:spPr>
          <a:xfrm>
            <a:off x="6073411" y="2067156"/>
            <a:ext cx="3878994" cy="444157"/>
          </a:xfrm>
          <a:prstGeom prst="wedgeRoundRectCallout">
            <a:avLst>
              <a:gd name="adj1" fmla="val -63056"/>
              <a:gd name="adj2" fmla="val -6072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Map to channel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CF73E5D-E362-4F4D-B0C0-363C51379CC0}"/>
              </a:ext>
            </a:extLst>
          </p:cNvPr>
          <p:cNvSpPr/>
          <p:nvPr/>
        </p:nvSpPr>
        <p:spPr>
          <a:xfrm>
            <a:off x="1732588" y="2633297"/>
            <a:ext cx="3878994" cy="444157"/>
          </a:xfrm>
          <a:prstGeom prst="wedgeRoundRectCallout">
            <a:avLst>
              <a:gd name="adj1" fmla="val -22129"/>
              <a:gd name="adj2" fmla="val -12138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Update with channel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461957-4A14-8844-812D-FBDE9398D6D5}"/>
              </a:ext>
            </a:extLst>
          </p:cNvPr>
          <p:cNvSpPr/>
          <p:nvPr/>
        </p:nvSpPr>
        <p:spPr>
          <a:xfrm>
            <a:off x="2302379" y="5662578"/>
            <a:ext cx="3878994" cy="444157"/>
          </a:xfrm>
          <a:prstGeom prst="wedgeRoundRectCallout">
            <a:avLst>
              <a:gd name="adj1" fmla="val -39492"/>
              <a:gd name="adj2" fmla="val -26869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string == char[40]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A9DD87E-96A5-B94D-89A3-3857EBE767D5}"/>
              </a:ext>
            </a:extLst>
          </p:cNvPr>
          <p:cNvSpPr/>
          <p:nvPr/>
        </p:nvSpPr>
        <p:spPr>
          <a:xfrm>
            <a:off x="6690728" y="5824662"/>
            <a:ext cx="3030761" cy="843306"/>
          </a:xfrm>
          <a:prstGeom prst="wedgeRoundRectCallout">
            <a:avLst>
              <a:gd name="adj1" fmla="val -58582"/>
              <a:gd name="adj2" fmla="val -167148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/>
              <a:t>Replaced w/macro’s value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Array Variables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693863" y="1370013"/>
            <a:ext cx="8229600" cy="4533900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double  pressures[3];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 pressures to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{ 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"Tank1Coupler1PressureRB",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"Tank1Coupler2PressureRB",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"Tank1Coupler3PressureRB”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};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pressures;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short waveform[512];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assign waveform to "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SomeWaveformPV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";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monitor</a:t>
            </a:r>
            <a:r>
              <a:rPr lang="en-US" altLang="en-US" sz="20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waveform;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B6D90C9-9257-3748-8299-1C1F9629FA4A}"/>
              </a:ext>
            </a:extLst>
          </p:cNvPr>
          <p:cNvSpPr/>
          <p:nvPr/>
        </p:nvSpPr>
        <p:spPr>
          <a:xfrm>
            <a:off x="5411072" y="548449"/>
            <a:ext cx="4724139" cy="635044"/>
          </a:xfrm>
          <a:prstGeom prst="wedgeRoundRectCallout">
            <a:avLst>
              <a:gd name="adj1" fmla="val -110103"/>
              <a:gd name="adj2" fmla="val 7866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/>
              <a:t>Any but ‘string’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22EB107-635D-8C48-9DCD-2074CF9F87F7}"/>
              </a:ext>
            </a:extLst>
          </p:cNvPr>
          <p:cNvSpPr/>
          <p:nvPr/>
        </p:nvSpPr>
        <p:spPr>
          <a:xfrm>
            <a:off x="6621834" y="2942748"/>
            <a:ext cx="3878994" cy="444157"/>
          </a:xfrm>
          <a:prstGeom prst="wedgeRoundRectCallout">
            <a:avLst>
              <a:gd name="adj1" fmla="val -63056"/>
              <a:gd name="adj2" fmla="val -6072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Map to channel(s!)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 idx="4294967295"/>
          </p:nvPr>
        </p:nvSpPr>
        <p:spPr>
          <a:xfrm>
            <a:off x="1981200" y="273051"/>
            <a:ext cx="8229600" cy="498367"/>
          </a:xfrm>
        </p:spPr>
        <p:txBody>
          <a:bodyPr vert="horz" wrap="square" lIns="91440" tIns="8915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US" altLang="en-US" dirty="0">
                <a:ea typeface="ＭＳ Ｐゴシック" pitchFamily="34" charset="-128"/>
              </a:rPr>
              <a:t>Event Flags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F4B56-35AC-134B-A64F-8AF938FD9C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72481" y="1008403"/>
            <a:ext cx="8229600" cy="5178752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b="1" dirty="0"/>
              <a:t>Declaration:</a:t>
            </a:r>
          </a:p>
          <a:p>
            <a:pPr marL="622089" indent="-260644">
              <a:lnSpc>
                <a:spcPct val="83000"/>
              </a:lnSpc>
              <a:spcBef>
                <a:spcPts val="204"/>
              </a:spcBef>
              <a:spcAft>
                <a:spcPts val="204"/>
              </a:spcAft>
              <a:buClrTx/>
              <a:buNone/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evflag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 </a:t>
            </a:r>
            <a:r>
              <a:rPr lang="en-US" sz="2400" i="1" dirty="0" err="1">
                <a:solidFill>
                  <a:srgbClr val="131313"/>
                </a:solidFill>
                <a:latin typeface="Courier New" charset="0"/>
              </a:rPr>
              <a:t>event_flag_name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;</a:t>
            </a:r>
          </a:p>
          <a:p>
            <a:pPr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b="1" dirty="0"/>
              <a:t>Trigger on Channel Access updates</a:t>
            </a:r>
            <a:br>
              <a:rPr lang="en-US" sz="2400" b="1" dirty="0"/>
            </a:br>
            <a:r>
              <a:rPr lang="en-US" sz="2400" b="1" dirty="0"/>
              <a:t>by synchronizing with </a:t>
            </a:r>
            <a:r>
              <a:rPr lang="en-US" sz="2400" b="1" u="sng" dirty="0"/>
              <a:t>monitored</a:t>
            </a:r>
            <a:r>
              <a:rPr lang="en-US" sz="2400" b="1" dirty="0"/>
              <a:t> variable</a:t>
            </a:r>
            <a:br>
              <a:rPr lang="en-US" sz="2400" b="1" dirty="0"/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sync </a:t>
            </a:r>
            <a:r>
              <a:rPr lang="en-US" sz="2400" i="1" dirty="0" err="1">
                <a:solidFill>
                  <a:srgbClr val="131313"/>
                </a:solidFill>
                <a:latin typeface="Courier New" charset="0"/>
              </a:rPr>
              <a:t>var_name</a:t>
            </a:r>
            <a:r>
              <a:rPr lang="en-US" sz="2400" i="1" dirty="0">
                <a:solidFill>
                  <a:srgbClr val="131313"/>
                </a:solidFill>
                <a:latin typeface="Courier New" charset="0"/>
              </a:rPr>
              <a:t> </a:t>
            </a:r>
            <a:r>
              <a:rPr lang="en-US" sz="2400" i="1" dirty="0" err="1">
                <a:solidFill>
                  <a:srgbClr val="131313"/>
                </a:solidFill>
                <a:latin typeface="Courier New" charset="0"/>
              </a:rPr>
              <a:t>event_flag_name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;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assign var1 “pvname1”;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monitor var1;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assign var2 “pvname2”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monitor var2;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sync var1 </a:t>
            </a: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ef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;</a:t>
            </a:r>
            <a:br>
              <a:rPr lang="en-US" sz="2400" dirty="0">
                <a:solidFill>
                  <a:srgbClr val="131313"/>
                </a:solidFill>
                <a:latin typeface="Courier New" charset="0"/>
              </a:rPr>
            </a:b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sync var2 </a:t>
            </a: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ef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;</a:t>
            </a:r>
          </a:p>
          <a:p>
            <a:pPr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b="1" dirty="0"/>
              <a:t>Communicate events between state sets with </a:t>
            </a: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efSet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(), </a:t>
            </a: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efTestAndClear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(), </a:t>
            </a:r>
            <a:r>
              <a:rPr lang="en-US" sz="2400" dirty="0" err="1">
                <a:solidFill>
                  <a:srgbClr val="131313"/>
                </a:solidFill>
                <a:latin typeface="Courier New" charset="0"/>
              </a:rPr>
              <a:t>ef</a:t>
            </a:r>
            <a:r>
              <a:rPr lang="en-US" sz="2400" dirty="0">
                <a:solidFill>
                  <a:srgbClr val="131313"/>
                </a:solidFill>
                <a:latin typeface="Courier New" charset="0"/>
              </a:rPr>
              <a:t>*</a:t>
            </a:r>
            <a:r>
              <a:rPr lang="en-US" sz="2400" b="1" dirty="0">
                <a:solidFill>
                  <a:srgbClr val="131313"/>
                </a:solidFill>
                <a:latin typeface="Courier New" charset="0"/>
              </a:rPr>
              <a:t>..</a:t>
            </a:r>
          </a:p>
        </p:txBody>
      </p:sp>
      <p:pic>
        <p:nvPicPr>
          <p:cNvPr id="6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19" y="247650"/>
            <a:ext cx="2417762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 idx="4294967295"/>
          </p:nvPr>
        </p:nvSpPr>
        <p:spPr>
          <a:xfrm>
            <a:off x="1981200" y="273051"/>
            <a:ext cx="8229600" cy="498367"/>
          </a:xfrm>
        </p:spPr>
        <p:txBody>
          <a:bodyPr vert="horz" wrap="square" lIns="91440" tIns="8915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US" altLang="en-US" dirty="0">
                <a:ea typeface="ＭＳ Ｐゴシック" pitchFamily="34" charset="-128"/>
              </a:rPr>
              <a:t>Event Flags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F4B56-35AC-134B-A64F-8AF938FD9C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73324"/>
            <a:ext cx="8229600" cy="5042019"/>
          </a:xfrm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rgbClr val="1F497D"/>
              </a:buClr>
              <a:buNone/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sz="2400" b="1" dirty="0"/>
              <a:t>Multiple PVs may be sync’d with a</a:t>
            </a:r>
            <a:br>
              <a:rPr lang="en-US" sz="2400" b="1" dirty="0"/>
            </a:br>
            <a:r>
              <a:rPr lang="en-US" sz="2400" b="1" dirty="0"/>
              <a:t>single </a:t>
            </a:r>
            <a:r>
              <a:rPr lang="en-US" sz="2400" b="1" dirty="0" err="1"/>
              <a:t>evflag</a:t>
            </a:r>
            <a:r>
              <a:rPr lang="en-US" sz="2400" b="1" dirty="0"/>
              <a:t> but a single PV may not be</a:t>
            </a:r>
            <a:br>
              <a:rPr lang="en-US" sz="2400" b="1" dirty="0"/>
            </a:br>
            <a:r>
              <a:rPr lang="en-US" sz="2400" b="1" dirty="0"/>
              <a:t>sync’d with more than one </a:t>
            </a:r>
            <a:r>
              <a:rPr lang="en-US" sz="2400" b="1" dirty="0" err="1"/>
              <a:t>evflag</a:t>
            </a:r>
            <a:endParaRPr lang="en-US" sz="2400" b="1" dirty="0"/>
          </a:p>
          <a:p>
            <a:pPr lvl="1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b="1" dirty="0"/>
              <a:t>Allowed</a:t>
            </a:r>
          </a:p>
          <a:p>
            <a:pPr lvl="2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var2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var3 ef2;</a:t>
            </a:r>
          </a:p>
          <a:p>
            <a:pPr lvl="1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b="1" dirty="0"/>
              <a:t>Not allowed</a:t>
            </a:r>
          </a:p>
          <a:p>
            <a:pPr lvl="2">
              <a:buClr>
                <a:srgbClr val="1F497D"/>
              </a:buClr>
              <a:tabLst>
                <a:tab pos="826572" algn="l"/>
                <a:tab pos="1656024" algn="l"/>
                <a:tab pos="2485477" algn="l"/>
                <a:tab pos="3314929" algn="l"/>
                <a:tab pos="4144381" algn="l"/>
                <a:tab pos="4973833" algn="l"/>
                <a:tab pos="5803286" algn="l"/>
                <a:tab pos="6632738" algn="l"/>
                <a:tab pos="7462190" algn="l"/>
                <a:tab pos="8291642" algn="l"/>
                <a:tab pos="9121095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var2 ef1;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var3 ef2;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 var1 ef2;	</a:t>
            </a:r>
            <a:r>
              <a:rPr lang="en-US" b="1" dirty="0"/>
              <a:t># offending statement – attempt to</a:t>
            </a:r>
            <a:br>
              <a:rPr lang="en-US" b="1" dirty="0"/>
            </a:br>
            <a:r>
              <a:rPr lang="en-US" b="1" dirty="0"/>
              <a:t>			# sync var1 with ef1 and ef2</a:t>
            </a:r>
          </a:p>
        </p:txBody>
      </p:sp>
      <p:pic>
        <p:nvPicPr>
          <p:cNvPr id="6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19" y="247650"/>
            <a:ext cx="2417762" cy="18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51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Sequencer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713" y="913546"/>
            <a:ext cx="9159573" cy="5222334"/>
          </a:xfrm>
        </p:spPr>
        <p:txBody>
          <a:bodyPr/>
          <a:lstStyle/>
          <a:p>
            <a:r>
              <a:rPr lang="en-US" dirty="0"/>
              <a:t>Implementation of the state transition control model</a:t>
            </a:r>
          </a:p>
          <a:p>
            <a:r>
              <a:rPr lang="en-US" dirty="0"/>
              <a:t>Transparently supports channel access connections </a:t>
            </a:r>
          </a:p>
          <a:p>
            <a:pPr lvl="1"/>
            <a:r>
              <a:rPr lang="en-US" sz="1800" dirty="0"/>
              <a:t>Read connection state of PVs</a:t>
            </a:r>
          </a:p>
          <a:p>
            <a:pPr lvl="1"/>
            <a:r>
              <a:rPr lang="en-US" sz="1800" dirty="0"/>
              <a:t>Get and put values</a:t>
            </a:r>
          </a:p>
          <a:p>
            <a:pPr lvl="1"/>
            <a:r>
              <a:rPr lang="en-US" sz="1800" dirty="0"/>
              <a:t>Monitor value changes</a:t>
            </a:r>
          </a:p>
          <a:p>
            <a:r>
              <a:rPr lang="en-US" dirty="0"/>
              <a:t>SNL – State Notation Language</a:t>
            </a:r>
          </a:p>
          <a:p>
            <a:pPr lvl="1"/>
            <a:r>
              <a:rPr lang="en-US" sz="2000" dirty="0"/>
              <a:t>Syntax for describing a state machine</a:t>
            </a:r>
          </a:p>
          <a:p>
            <a:pPr lvl="1"/>
            <a:r>
              <a:rPr lang="en-US" sz="2000" dirty="0"/>
              <a:t>Generates C code and supports insertion of manually crafted blocks of code</a:t>
            </a:r>
          </a:p>
          <a:p>
            <a:pPr marL="744538" lvl="2" indent="0">
              <a:buNone/>
            </a:pPr>
            <a:r>
              <a:rPr lang="en-US" sz="1800" dirty="0"/>
              <a:t>%%  </a:t>
            </a:r>
            <a:r>
              <a:rPr lang="en-US" sz="1800" dirty="0" err="1"/>
              <a:t>strcpy</a:t>
            </a:r>
            <a:r>
              <a:rPr lang="en-US" sz="1800" dirty="0"/>
              <a:t>( </a:t>
            </a:r>
            <a:r>
              <a:rPr lang="en-US" sz="1800" dirty="0" err="1"/>
              <a:t>seqg_var</a:t>
            </a:r>
            <a:r>
              <a:rPr lang="en-US" sz="1800" dirty="0"/>
              <a:t>-&gt;</a:t>
            </a:r>
            <a:r>
              <a:rPr lang="en-US" sz="1800" dirty="0" err="1"/>
              <a:t>stateName</a:t>
            </a:r>
            <a:r>
              <a:rPr lang="en-US" sz="1800" dirty="0"/>
              <a:t>, "</a:t>
            </a:r>
            <a:r>
              <a:rPr lang="en-US" sz="1800" dirty="0" err="1"/>
              <a:t>init</a:t>
            </a:r>
            <a:r>
              <a:rPr lang="en-US" sz="1800" dirty="0"/>
              <a:t>" );</a:t>
            </a:r>
            <a:br>
              <a:rPr lang="en-US" sz="1800" dirty="0"/>
            </a:br>
            <a:r>
              <a:rPr lang="en-US" sz="1800" dirty="0"/>
              <a:t>%{</a:t>
            </a:r>
            <a:br>
              <a:rPr lang="en-US" sz="1800" dirty="0"/>
            </a:br>
            <a:r>
              <a:rPr lang="en-US" sz="1800" dirty="0"/>
              <a:t>	// multiple lines of c or </a:t>
            </a:r>
            <a:r>
              <a:rPr lang="en-US" sz="1800" dirty="0" err="1"/>
              <a:t>c++</a:t>
            </a:r>
            <a:r>
              <a:rPr lang="en-US" sz="1800" dirty="0"/>
              <a:t> code</a:t>
            </a:r>
            <a:br>
              <a:rPr lang="en-US" sz="1800" dirty="0"/>
            </a:br>
            <a:r>
              <a:rPr lang="en-US" sz="1800" dirty="0"/>
              <a:t>}%</a:t>
            </a:r>
          </a:p>
          <a:p>
            <a:pPr lvl="1"/>
            <a:r>
              <a:rPr lang="en-US" sz="2000" dirty="0"/>
              <a:t>Produces compiled code</a:t>
            </a:r>
          </a:p>
          <a:p>
            <a:pPr marL="744538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559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SNL Structure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97426" y="1092172"/>
            <a:ext cx="8642350" cy="28289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program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</a:rPr>
              <a:t>SomeName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("macro=value")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Comments as in C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Options */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</a:rPr>
              <a:t>/* Variables */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itchFamily="49" charset="0"/>
                <a:ea typeface="ＭＳ Ｐゴシック" pitchFamily="34" charset="-128"/>
              </a:rPr>
              <a:t>/* State Sets */</a:t>
            </a:r>
          </a:p>
        </p:txBody>
      </p:sp>
    </p:spTree>
    <p:extLst>
      <p:ext uri="{BB962C8B-B14F-4D97-AF65-F5344CB8AC3E}">
        <p14:creationId xmlns:p14="http://schemas.microsoft.com/office/powerpoint/2010/main" val="305702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State Sets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4899025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ss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coupler_control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initial{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&gt; .0000051){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&lt;= .0000049){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&gt; .0000051){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(pressure &lt;= .0000049){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when (delay(600.0)){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	} state fault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state fault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}</a:t>
            </a: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  <p:grpSp>
        <p:nvGrpSpPr>
          <p:cNvPr id="4" name="Rounded Rectangular Callout 3"/>
          <p:cNvGrpSpPr>
            <a:grpSpLocks/>
          </p:cNvGrpSpPr>
          <p:nvPr/>
        </p:nvGrpSpPr>
        <p:grpSpPr bwMode="auto">
          <a:xfrm>
            <a:off x="4483100" y="101600"/>
            <a:ext cx="5270500" cy="1397000"/>
            <a:chOff x="1864" y="64"/>
            <a:chExt cx="3320" cy="880"/>
          </a:xfrm>
        </p:grpSpPr>
        <p:pic>
          <p:nvPicPr>
            <p:cNvPr id="28675" name="Rounded Rectangular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64"/>
              <a:ext cx="3320" cy="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475" y="99"/>
              <a:ext cx="267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u="sng"/>
                <a:t>Starts in First</a:t>
              </a:r>
              <a:r>
                <a:rPr lang="en-US" altLang="en-US"/>
                <a:t> state,</a:t>
              </a:r>
              <a:br>
                <a:rPr lang="en-US" altLang="en-US"/>
              </a:br>
              <a:r>
                <a:rPr lang="en-US" altLang="en-US"/>
                <a:t> name does not matter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Events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4899025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Variable value test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lvl="1"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+mn-lt"/>
                <a:ea typeface="ＭＳ Ｐゴシック" pitchFamily="34" charset="-128"/>
              </a:rPr>
              <a:t>Variables assigned to PVs and used in events MUST be </a:t>
            </a:r>
            <a:r>
              <a:rPr lang="en-US" altLang="ja-JP" sz="1800" dirty="0" err="1">
                <a:latin typeface="+mn-lt"/>
                <a:ea typeface="ＭＳ Ｐゴシック" pitchFamily="34" charset="-128"/>
              </a:rPr>
              <a:t>monitor</a:t>
            </a:r>
            <a:r>
              <a:rPr lang="en-US" altLang="en-US" sz="1800" dirty="0" err="1">
                <a:latin typeface="+mn-lt"/>
                <a:ea typeface="ＭＳ Ｐゴシック" pitchFamily="34" charset="-128"/>
              </a:rPr>
              <a:t>’</a:t>
            </a:r>
            <a:r>
              <a:rPr lang="en-US" altLang="ja-JP" sz="1800" dirty="0" err="1">
                <a:latin typeface="+mn-lt"/>
                <a:ea typeface="ＭＳ Ｐゴシック" pitchFamily="34" charset="-128"/>
              </a:rPr>
              <a:t>ed</a:t>
            </a:r>
            <a:r>
              <a:rPr lang="en-US" altLang="ja-JP" sz="1800" dirty="0">
                <a:latin typeface="+mn-lt"/>
                <a:ea typeface="ＭＳ Ｐゴシック" pitchFamily="34" charset="-128"/>
              </a:rPr>
              <a:t> if their values are changed by external agents alone</a:t>
            </a:r>
            <a:endParaRPr lang="en-US" altLang="en-US" sz="1800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when (pressure &gt; .0000051)</a:t>
            </a:r>
            <a:br>
              <a:rPr lang="en-US" altLang="en-US" sz="16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  /* Actions …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when (pressure &lt; 0.000051  &amp;&amp;  whatever &gt; 7)</a:t>
            </a:r>
            <a:br>
              <a:rPr lang="en-US" altLang="en-US" sz="16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endParaRPr lang="en-US" altLang="en-US" sz="16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600" b="1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Asynchronous </a:t>
            </a:r>
            <a:r>
              <a:rPr lang="en-US" altLang="en-US" sz="2000" b="1" dirty="0" err="1">
                <a:ea typeface="ＭＳ Ｐゴシック" pitchFamily="34" charset="-128"/>
              </a:rPr>
              <a:t>pvGet</a:t>
            </a:r>
            <a:r>
              <a:rPr lang="en-US" altLang="en-US" sz="2000" b="1" dirty="0">
                <a:ea typeface="ＭＳ Ｐゴシック" pitchFamily="34" charset="-128"/>
              </a:rPr>
              <a:t> or </a:t>
            </a:r>
            <a:r>
              <a:rPr lang="en-US" altLang="en-US" sz="2000" b="1" dirty="0" err="1">
                <a:ea typeface="ＭＳ Ｐゴシック" pitchFamily="34" charset="-128"/>
              </a:rPr>
              <a:t>pvPut</a:t>
            </a:r>
            <a:r>
              <a:rPr lang="en-US" altLang="en-US" sz="2000" b="1" dirty="0">
                <a:ea typeface="ＭＳ Ｐゴシック" pitchFamily="34" charset="-128"/>
              </a:rPr>
              <a:t> completion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Clr>
                <a:srgbClr val="1E7640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br>
              <a:rPr lang="en-US" altLang="en-US" sz="2000" b="1" dirty="0">
                <a:ea typeface="ＭＳ Ｐゴシック" pitchFamily="34" charset="-128"/>
              </a:rPr>
            </a:b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when ( </a:t>
            </a:r>
            <a:r>
              <a:rPr lang="en-US" altLang="en-US" sz="16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pvGetComplete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6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someVar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) ) { …</a:t>
            </a:r>
            <a:b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when ( </a:t>
            </a:r>
            <a:r>
              <a:rPr lang="en-US" altLang="en-US" sz="16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pvPutComplete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6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someVar</a:t>
            </a:r>
            <a:r>
              <a:rPr lang="en-US" altLang="en-US" sz="16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) ) { …</a:t>
            </a:r>
            <a:endParaRPr lang="en-US" altLang="en-US" sz="20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1" dirty="0"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Events..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93863" y="1004889"/>
            <a:ext cx="8229600" cy="5105355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ea typeface="ＭＳ Ｐゴシック" pitchFamily="34" charset="-128"/>
              </a:rPr>
              <a:t>Timer expiration</a:t>
            </a:r>
            <a:br>
              <a:rPr lang="en-US" altLang="en-US" sz="2000" b="1" dirty="0">
                <a:ea typeface="ＭＳ Ｐゴシック" pitchFamily="34" charset="-128"/>
              </a:rPr>
            </a:br>
            <a:endParaRPr lang="en-US" altLang="en-US" sz="2000" b="1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when (delay(10.0))	</a:t>
            </a:r>
            <a:r>
              <a:rPr lang="en-US" altLang="en-US" sz="1800" dirty="0">
                <a:ea typeface="ＭＳ Ｐゴシック" pitchFamily="34" charset="-128"/>
              </a:rPr>
              <a:t># This is not an unconditional delay!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{				</a:t>
            </a:r>
            <a:r>
              <a:rPr lang="en-US" altLang="en-US" sz="1800" dirty="0">
                <a:ea typeface="ＭＳ Ｐゴシック" pitchFamily="34" charset="-128"/>
              </a:rPr>
              <a:t># It is a timeout that expires only when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} state timeout		</a:t>
            </a:r>
            <a:r>
              <a:rPr lang="en-US" altLang="en-US" sz="1800" dirty="0">
                <a:ea typeface="ＭＳ Ｐゴシック" pitchFamily="34" charset="-128"/>
              </a:rPr>
              <a:t># other event conditions stay false for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ea typeface="ＭＳ Ｐゴシック" pitchFamily="34" charset="-128"/>
              </a:rPr>
              <a:t>				# the specified elapsed time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latin typeface="+mn-lt"/>
                <a:ea typeface="ＭＳ Ｐゴシック" pitchFamily="34" charset="-128"/>
              </a:rPr>
              <a:t>Event flags</a:t>
            </a:r>
            <a:endParaRPr lang="en-US" altLang="ja-JP" sz="20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efTestAndClear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 …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efTest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         …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/* Meanwhile, in other state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(pressure &lt; 0.000051  &amp;&amp;  whatever &gt; 7)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efSet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some_event_flag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high_vacuum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83000"/>
              </a:lnSpc>
              <a:spcBef>
                <a:spcPct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000" b="1" dirty="0">
                <a:latin typeface="+mn-lt"/>
                <a:ea typeface="ＭＳ Ｐゴシック" pitchFamily="34" charset="-128"/>
              </a:rPr>
              <a:t>Connection state changes</a:t>
            </a:r>
            <a:br>
              <a:rPr lang="en-US" altLang="en-US" sz="2000" b="1" dirty="0">
                <a:latin typeface="+mn-lt"/>
                <a:ea typeface="ＭＳ Ｐゴシック" pitchFamily="34" charset="-128"/>
              </a:rPr>
            </a:br>
            <a:endParaRPr lang="en-US" altLang="en-US" sz="20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pvConnectCount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() &lt;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pvChannelCount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())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when (!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pvConnected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some_variable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))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Actions and Transitions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93862" y="855664"/>
            <a:ext cx="10143641" cy="5455684"/>
          </a:xfrm>
        </p:spPr>
        <p:txBody>
          <a:bodyPr/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when (pressure &gt; .0000051)</a:t>
            </a:r>
            <a:br>
              <a:rPr lang="en-US" altLang="en-US" sz="18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/* Set variable, then write to associated PV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/* Can call most other C code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printf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("Set pump to %d\n",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} state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low_vacuum</a:t>
            </a: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latin typeface="+mn-lt"/>
                <a:ea typeface="ＭＳ Ｐゴシック" pitchFamily="34" charset="-128"/>
              </a:rPr>
              <a:t>Action statements mostly resemble C code. Above, </a:t>
            </a:r>
            <a:r>
              <a:rPr lang="en-US" altLang="en-US" sz="1800" b="1" dirty="0" err="1">
                <a:latin typeface="+mn-lt"/>
                <a:ea typeface="ＭＳ Ｐゴシック" pitchFamily="34" charset="-128"/>
              </a:rPr>
              <a:t>RoughPump</a:t>
            </a:r>
            <a:r>
              <a:rPr lang="en-US" altLang="en-US" sz="1800" b="1" dirty="0">
                <a:latin typeface="+mn-lt"/>
                <a:ea typeface="ＭＳ Ｐゴシック" pitchFamily="34" charset="-128"/>
              </a:rPr>
              <a:t> is a state machine variable. The SNL for the </a:t>
            </a:r>
            <a:r>
              <a:rPr lang="en-US" altLang="en-US" sz="1800" b="1" dirty="0" err="1">
                <a:latin typeface="+mn-lt"/>
                <a:ea typeface="ＭＳ Ｐゴシック" pitchFamily="34" charset="-128"/>
              </a:rPr>
              <a:t>printf</a:t>
            </a:r>
            <a:r>
              <a:rPr lang="en-US" altLang="en-US" sz="1800" b="1" dirty="0">
                <a:latin typeface="+mn-lt"/>
                <a:ea typeface="ＭＳ Ｐゴシック" pitchFamily="34" charset="-128"/>
              </a:rPr>
              <a:t> is pre-compiled into</a:t>
            </a:r>
            <a:br>
              <a:rPr lang="en-US" altLang="en-US" sz="1800" b="1" dirty="0">
                <a:latin typeface="+mn-lt"/>
                <a:ea typeface="ＭＳ Ｐゴシック" pitchFamily="34" charset="-128"/>
              </a:rPr>
            </a:br>
            <a:endParaRPr lang="en-US" altLang="en-US" sz="18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printf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("Set pump to %d\n", </a:t>
            </a:r>
            <a:r>
              <a:rPr lang="en-US" altLang="en-US" sz="1800" dirty="0" err="1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pVar</a:t>
            </a:r>
            <a:r>
              <a:rPr lang="en-US" altLang="en-US" sz="1800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-&gt;</a:t>
            </a:r>
            <a:r>
              <a:rPr lang="en-US" altLang="en-US" sz="18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18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ea typeface="ＭＳ Ｐゴシック" pitchFamily="34" charset="-128"/>
              </a:rPr>
              <a:t>SNC adds </a:t>
            </a:r>
            <a:r>
              <a:rPr lang="en-US" altLang="ja-JP" sz="1800" i="1" dirty="0" err="1">
                <a:ea typeface="ＭＳ Ｐゴシック" pitchFamily="34" charset="-128"/>
              </a:rPr>
              <a:t>pVar</a:t>
            </a:r>
            <a:r>
              <a:rPr lang="en-US" altLang="ja-JP" sz="1800" i="1" dirty="0">
                <a:ea typeface="ＭＳ Ｐゴシック" pitchFamily="34" charset="-128"/>
              </a:rPr>
              <a:t>-&gt;</a:t>
            </a:r>
            <a:r>
              <a:rPr lang="en-US" altLang="ja-JP" sz="1800" b="1" dirty="0">
                <a:ea typeface="ＭＳ Ｐゴシック" pitchFamily="34" charset="-128"/>
              </a:rPr>
              <a:t> to all state machine variables.</a:t>
            </a:r>
            <a:br>
              <a:rPr lang="en-US" altLang="ja-JP" sz="1800" b="1" dirty="0">
                <a:ea typeface="ＭＳ Ｐゴシック" pitchFamily="34" charset="-128"/>
              </a:rPr>
            </a:br>
            <a:endParaRPr lang="en-US" altLang="ja-JP" sz="1800" b="1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b="1" dirty="0">
                <a:ea typeface="ＭＳ Ｐゴシック" pitchFamily="34" charset="-128"/>
              </a:rPr>
              <a:t>Sometimes inserting manually crafted code blocks is necessary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%{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/* Escape C code so that it’s not transformed */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 static void </a:t>
            </a:r>
            <a:r>
              <a:rPr lang="en-US" altLang="en-US" sz="1600" dirty="0" err="1">
                <a:latin typeface="Courier New" pitchFamily="49" charset="0"/>
                <a:ea typeface="ＭＳ Ｐゴシック" pitchFamily="34" charset="-128"/>
              </a:rPr>
              <a:t>some_method_that_I_need_to_define</a:t>
            </a: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(double x);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600" dirty="0">
                <a:latin typeface="Courier New" pitchFamily="49" charset="0"/>
                <a:ea typeface="ＭＳ Ｐゴシック" pitchFamily="34" charset="-128"/>
              </a:rPr>
              <a:t>}%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algn="r">
              <a:lnSpc>
                <a:spcPct val="83000"/>
              </a:lnSpc>
              <a:spcBef>
                <a:spcPts val="250"/>
              </a:spcBef>
              <a:spcAft>
                <a:spcPts val="25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1800" i="1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                         (‘</a:t>
            </a:r>
            <a:r>
              <a:rPr lang="en-US" altLang="en-US" sz="1800" i="1" dirty="0" err="1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pVar</a:t>
            </a:r>
            <a:r>
              <a:rPr lang="en-US" altLang="en-US" sz="1800" i="1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’ is being updated to ‘</a:t>
            </a:r>
            <a:r>
              <a:rPr lang="en-US" altLang="en-US" sz="1800" i="1" dirty="0" err="1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seqg_var</a:t>
            </a:r>
            <a:r>
              <a:rPr lang="en-US" altLang="en-US" sz="1800" i="1" dirty="0">
                <a:solidFill>
                  <a:srgbClr val="3366FF"/>
                </a:solidFill>
                <a:latin typeface="Courier New" pitchFamily="49" charset="0"/>
                <a:ea typeface="ＭＳ Ｐゴシック" pitchFamily="34" charset="-128"/>
              </a:rPr>
              <a:t>’)</a:t>
            </a:r>
            <a:endParaRPr lang="en-US" altLang="en-US" sz="1800" i="1" dirty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2284414" y="615950"/>
            <a:ext cx="7589837" cy="450231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ea typeface="ＭＳ Ｐゴシック" pitchFamily="34" charset="-128"/>
              </a:rPr>
              <a:t>Walk through the SNL from</a:t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2400" b="1" dirty="0" err="1">
                <a:ea typeface="ＭＳ Ｐゴシック" pitchFamily="34" charset="-128"/>
              </a:rPr>
              <a:t>makeBaseApp</a:t>
            </a:r>
            <a:r>
              <a:rPr lang="en-US" altLang="en-US" sz="2400" b="1" dirty="0">
                <a:ea typeface="ＭＳ Ｐゴシック" pitchFamily="34" charset="-128"/>
              </a:rPr>
              <a:t> –t example</a:t>
            </a:r>
          </a:p>
          <a:p>
            <a:pPr marL="0" indent="0">
              <a:buNone/>
            </a:pPr>
            <a:r>
              <a:rPr lang="en-US" altLang="en-US" sz="2400" dirty="0" err="1">
                <a:latin typeface="+mn-lt"/>
                <a:ea typeface="ＭＳ Ｐゴシック" pitchFamily="34" charset="-128"/>
                <a:cs typeface="Courier New" panose="02070309020205020404" pitchFamily="49" charset="0"/>
              </a:rPr>
              <a:t>RELEASE.local</a:t>
            </a:r>
            <a:br>
              <a:rPr lang="en-US" altLang="en-US" sz="2400" dirty="0">
                <a:latin typeface="+mn-lt"/>
                <a:ea typeface="ＭＳ Ｐゴシック" pitchFamily="34" charset="-128"/>
                <a:cs typeface="Courier New" panose="02070309020205020404" pitchFamily="49" charset="0"/>
              </a:rPr>
            </a:br>
            <a:r>
              <a:rPr lang="en-US" altLang="en-US" sz="2400" dirty="0">
                <a:latin typeface="+mn-lt"/>
                <a:ea typeface="ＭＳ Ｐゴシック" pitchFamily="34" charset="-128"/>
                <a:cs typeface="Courier New" panose="02070309020205020404" pitchFamily="49" charset="0"/>
              </a:rPr>
              <a:t> 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SNCSEQ = $.../seq-2.2.9</a:t>
            </a:r>
          </a:p>
          <a:p>
            <a:pPr marL="0" indent="0">
              <a:buNone/>
            </a:pPr>
            <a:r>
              <a:rPr lang="en-US" altLang="en-US" sz="2400" dirty="0" err="1">
                <a:ea typeface="ＭＳ Ｐゴシック" pitchFamily="34" charset="-128"/>
              </a:rPr>
              <a:t>src</a:t>
            </a:r>
            <a:r>
              <a:rPr lang="en-US" altLang="en-US" sz="2400" dirty="0">
                <a:ea typeface="ＭＳ Ｐゴシック" pitchFamily="34" charset="-128"/>
              </a:rPr>
              <a:t>/</a:t>
            </a:r>
            <a:r>
              <a:rPr lang="en-US" altLang="en-US" sz="2400" dirty="0" err="1">
                <a:ea typeface="ＭＳ Ｐゴシック" pitchFamily="34" charset="-128"/>
              </a:rPr>
              <a:t>Makefile</a:t>
            </a:r>
            <a:r>
              <a:rPr lang="en-US" altLang="en-US" sz="2400" dirty="0">
                <a:ea typeface="ＭＳ Ｐゴシック" pitchFamily="34" charset="-128"/>
              </a:rPr>
              <a:t>: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.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._SRCS += sncProgram.st</a:t>
            </a:r>
          </a:p>
          <a:p>
            <a:pPr marL="0" indent="0">
              <a:buNone/>
            </a:pPr>
            <a:r>
              <a:rPr lang="en-US" altLang="en-US" sz="2400" dirty="0" err="1">
                <a:ea typeface="ＭＳ Ｐゴシック" pitchFamily="34" charset="-128"/>
              </a:rPr>
              <a:t>sncExample.dbd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registrar(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sncExampleRegistrar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IOC st.cmd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000" dirty="0">
                <a:ea typeface="ＭＳ Ｐゴシック" pitchFamily="34" charset="-128"/>
              </a:rPr>
              <a:t>   </a:t>
            </a:r>
            <a:r>
              <a:rPr lang="en-US" altLang="en-US" sz="2000" dirty="0" err="1">
                <a:latin typeface="Courier New" pitchFamily="49" charset="0"/>
                <a:ea typeface="ＭＳ Ｐゴシック" pitchFamily="34" charset="-128"/>
              </a:rPr>
              <a:t>seq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,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user=me</a:t>
            </a:r>
            <a:r>
              <a:rPr lang="en-US" altLang="en-US" sz="2000" dirty="0">
                <a:latin typeface="Courier New" pitchFamily="49" charset="0"/>
                <a:ea typeface="ＭＳ Ｐゴシック" pitchFamily="34" charset="-128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221E6-65AA-7943-86C4-52E356FE24DC}"/>
              </a:ext>
            </a:extLst>
          </p:cNvPr>
          <p:cNvSpPr txBox="1"/>
          <p:nvPr/>
        </p:nvSpPr>
        <p:spPr>
          <a:xfrm>
            <a:off x="7695210" y="5522026"/>
            <a:ext cx="3657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/examples/14_seqApp,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iocBoot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ioc_seq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463" y="307650"/>
            <a:ext cx="834074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double v;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assign v to "{user}: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monitor v;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ss1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(delay(10))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Startup delay over\n");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low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low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(v &gt; 5.0)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Changing to high\n");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high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state high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when (v &lt;= 5.0) {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sncExample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Changing to low\n");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state low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020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978729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Sequencer Management and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Diagnostic Commands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371166"/>
          </a:xfrm>
        </p:spPr>
        <p:txBody>
          <a:bodyPr/>
          <a:lstStyle/>
          <a:p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seq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NameOfSequence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Start sequence</a:t>
            </a:r>
          </a:p>
          <a:p>
            <a:pPr lvl="0">
              <a:buClr>
                <a:srgbClr val="1E7640"/>
              </a:buClr>
            </a:pPr>
            <a:r>
              <a:rPr lang="en-US" altLang="en-US" sz="2400" dirty="0" err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seqStop</a:t>
            </a:r>
            <a:r>
              <a:rPr lang="en-US" altLang="en-US" sz="2400" dirty="0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 &lt;thread id or name&gt;</a:t>
            </a:r>
            <a:endParaRPr lang="en-US" altLang="en-US" sz="24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>
              <a:buClr>
                <a:srgbClr val="1E7640"/>
              </a:buClr>
            </a:pP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Stop a sequence</a:t>
            </a: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seqShow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List all sequences with IDs and names</a:t>
            </a:r>
            <a:endParaRPr lang="en-US" altLang="en-US" sz="2000" dirty="0">
              <a:solidFill>
                <a:srgbClr val="3366FF"/>
              </a:solidFill>
              <a:ea typeface="ＭＳ Ｐゴシック" pitchFamily="34" charset="-128"/>
            </a:endParaRP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seqShow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&lt;thread id or name&gt;</a:t>
            </a:r>
          </a:p>
          <a:p>
            <a:pPr lvl="1"/>
            <a:r>
              <a:rPr lang="en-US" altLang="en-US" sz="2000" dirty="0">
                <a:latin typeface="+mn-lt"/>
                <a:ea typeface="ＭＳ Ｐゴシック" pitchFamily="34" charset="-128"/>
              </a:rPr>
              <a:t>More detail for given thread</a:t>
            </a:r>
          </a:p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seqChanShow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&lt;thread id or name&gt;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List variables of </a:t>
            </a:r>
            <a:r>
              <a:rPr lang="en-US" altLang="en-US" sz="2000" dirty="0" err="1">
                <a:ea typeface="ＭＳ Ｐゴシック" pitchFamily="34" charset="-128"/>
              </a:rPr>
              <a:t>seq</a:t>
            </a:r>
            <a:endParaRPr lang="en-US" alt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978729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Sequencer Management and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Diagnostic Commands…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seqcar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&lt;level&gt;</a:t>
            </a:r>
            <a:endParaRPr lang="en-US" altLang="en-US" sz="2400" dirty="0">
              <a:ea typeface="ＭＳ Ｐゴシック" pitchFamily="34" charset="-128"/>
            </a:endParaRP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0 - show </a:t>
            </a:r>
            <a:r>
              <a:rPr lang="en-US" altLang="en-US" sz="2000" dirty="0" err="1">
                <a:ea typeface="ＭＳ Ｐゴシック" pitchFamily="34" charset="-128"/>
              </a:rPr>
              <a:t>pv</a:t>
            </a:r>
            <a:r>
              <a:rPr lang="en-US" altLang="en-US" sz="2000" dirty="0">
                <a:ea typeface="ＭＳ Ｐゴシック" pitchFamily="34" charset="-128"/>
              </a:rPr>
              <a:t> statuses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Total programs=1, channels=18, connected=17, disconnected=1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1 – show disconnected </a:t>
            </a:r>
            <a:r>
              <a:rPr lang="en-US" altLang="en-US" sz="2000" dirty="0" err="1">
                <a:ea typeface="ＭＳ Ｐゴシック" pitchFamily="34" charset="-128"/>
              </a:rPr>
              <a:t>pvs</a:t>
            </a:r>
            <a:r>
              <a:rPr lang="en-US" altLang="en-US" sz="2000" dirty="0">
                <a:ea typeface="ＭＳ Ｐゴシック" pitchFamily="34" charset="-128"/>
              </a:rPr>
              <a:t> per program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Program "</a:t>
            </a:r>
            <a:r>
              <a:rPr lang="en-US" altLang="en-US" sz="1600" dirty="0" err="1">
                <a:ea typeface="ＭＳ Ｐゴシック" pitchFamily="34" charset="-128"/>
              </a:rPr>
              <a:t>sncExample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Variable "</a:t>
            </a:r>
            <a:r>
              <a:rPr lang="en-US" altLang="en-US" sz="1600" dirty="0" err="1">
                <a:ea typeface="ＭＳ Ｐゴシック" pitchFamily="34" charset="-128"/>
              </a:rPr>
              <a:t>highLev</a:t>
            </a:r>
            <a:r>
              <a:rPr lang="en-US" altLang="en-US" sz="1600" dirty="0">
                <a:ea typeface="ＭＳ Ｐゴシック" pitchFamily="34" charset="-128"/>
              </a:rPr>
              <a:t>" not connected to PV "</a:t>
            </a:r>
            <a:r>
              <a:rPr lang="en-US" altLang="en-US" sz="1600" dirty="0" err="1">
                <a:ea typeface="ＭＳ Ｐゴシック" pitchFamily="34" charset="-128"/>
              </a:rPr>
              <a:t>one:highLevel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Total programs=1, channels=18, connected=17, disconnected=1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Level 2 – show details for each </a:t>
            </a:r>
            <a:r>
              <a:rPr lang="en-US" altLang="en-US" sz="2000" dirty="0" err="1">
                <a:ea typeface="ＭＳ Ｐゴシック" pitchFamily="34" charset="-128"/>
              </a:rPr>
              <a:t>pv</a:t>
            </a:r>
            <a:r>
              <a:rPr lang="en-US" altLang="en-US" sz="2000" dirty="0">
                <a:ea typeface="ＭＳ Ｐゴシック" pitchFamily="34" charset="-128"/>
              </a:rPr>
              <a:t> by name</a:t>
            </a:r>
          </a:p>
          <a:p>
            <a:pPr lvl="2"/>
            <a:r>
              <a:rPr lang="en-US" altLang="en-US" sz="1600" dirty="0">
                <a:ea typeface="ＭＳ Ｐゴシック" pitchFamily="34" charset="-128"/>
              </a:rPr>
              <a:t>Program "</a:t>
            </a:r>
            <a:r>
              <a:rPr lang="en-US" altLang="en-US" sz="1600" dirty="0" err="1">
                <a:ea typeface="ＭＳ Ｐゴシック" pitchFamily="34" charset="-128"/>
              </a:rPr>
              <a:t>sncExample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</a:t>
            </a:r>
            <a:r>
              <a:rPr lang="en-US" altLang="en-US" sz="1600" dirty="0" err="1">
                <a:ea typeface="ＭＳ Ｐゴシック" pitchFamily="34" charset="-128"/>
              </a:rPr>
              <a:t>systemEnable</a:t>
            </a:r>
            <a:r>
              <a:rPr lang="en-US" altLang="en-US" sz="1600" dirty="0">
                <a:ea typeface="ＭＳ Ｐゴシック" pitchFamily="34" charset="-128"/>
              </a:rPr>
              <a:t>" connected to PV "</a:t>
            </a:r>
            <a:r>
              <a:rPr lang="en-US" altLang="en-US" sz="1600" dirty="0" err="1">
                <a:ea typeface="ＭＳ Ｐゴシック" pitchFamily="34" charset="-128"/>
              </a:rPr>
              <a:t>one:systemEnable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"pause" connected to PV "</a:t>
            </a:r>
            <a:r>
              <a:rPr lang="en-US" altLang="en-US" sz="1600" dirty="0" err="1">
                <a:ea typeface="ＭＳ Ｐゴシック" pitchFamily="34" charset="-128"/>
              </a:rPr>
              <a:t>one:pause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Variable "</a:t>
            </a:r>
            <a:r>
              <a:rPr lang="en-US" altLang="en-US" sz="1600" dirty="0" err="1">
                <a:ea typeface="ＭＳ Ｐゴシック" pitchFamily="34" charset="-128"/>
              </a:rPr>
              <a:t>fillTimeout</a:t>
            </a:r>
            <a:r>
              <a:rPr lang="en-US" altLang="en-US" sz="1600" dirty="0">
                <a:ea typeface="ＭＳ Ｐゴシック" pitchFamily="34" charset="-128"/>
              </a:rPr>
              <a:t>" connected to PV "</a:t>
            </a:r>
            <a:r>
              <a:rPr lang="en-US" altLang="en-US" sz="1600" dirty="0" err="1">
                <a:ea typeface="ＭＳ Ｐゴシック" pitchFamily="34" charset="-128"/>
              </a:rPr>
              <a:t>one:fillTimeout</a:t>
            </a:r>
            <a:r>
              <a:rPr lang="en-US" altLang="en-US" sz="1600" dirty="0">
                <a:ea typeface="ＭＳ Ｐゴシック" pitchFamily="34" charset="-128"/>
              </a:rPr>
              <a:t>“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  <a:br>
              <a:rPr lang="en-US" altLang="en-US" sz="1600" dirty="0">
                <a:ea typeface="ＭＳ Ｐゴシック" pitchFamily="34" charset="-128"/>
              </a:rPr>
            </a:br>
            <a:r>
              <a:rPr lang="en-US" altLang="en-US" sz="1600" dirty="0">
                <a:ea typeface="ＭＳ Ｐゴシック" pitchFamily="34" charset="-128"/>
              </a:rPr>
              <a:t>    .</a:t>
            </a:r>
          </a:p>
        </p:txBody>
      </p:sp>
    </p:spTree>
    <p:extLst>
      <p:ext uri="{BB962C8B-B14F-4D97-AF65-F5344CB8AC3E}">
        <p14:creationId xmlns:p14="http://schemas.microsoft.com/office/powerpoint/2010/main" val="648152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More…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Support for 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entry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and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exit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blocks</a:t>
            </a:r>
          </a:p>
          <a:p>
            <a:r>
              <a:rPr lang="en-US" altLang="en-US" b="1" dirty="0">
                <a:ea typeface="ＭＳ Ｐゴシック" pitchFamily="34" charset="-128"/>
              </a:rPr>
              <a:t>Assign PV names within code: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i="1" dirty="0" err="1">
                <a:latin typeface="Arial Narrow" panose="020B0606020202030204" pitchFamily="34" charset="0"/>
                <a:ea typeface="ＭＳ Ｐゴシック" pitchFamily="34" charset="-128"/>
              </a:rPr>
              <a:t>pvAssign</a:t>
            </a:r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(..)</a:t>
            </a:r>
          </a:p>
          <a:p>
            <a:r>
              <a:rPr lang="en-US" altLang="en-US" i="1" dirty="0">
                <a:latin typeface="Arial Narrow" panose="020B0606020202030204" pitchFamily="34" charset="0"/>
                <a:ea typeface="ＭＳ Ｐゴシック" pitchFamily="34" charset="-128"/>
              </a:rPr>
              <a:t>Get Callback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ja-JP" i="1" dirty="0">
                <a:latin typeface="Arial Narrow" panose="020B0606020202030204" pitchFamily="34" charset="0"/>
                <a:ea typeface="ＭＳ Ｐゴシック" pitchFamily="34" charset="-128"/>
              </a:rPr>
              <a:t>Put Callback</a:t>
            </a:r>
          </a:p>
          <a:p>
            <a:r>
              <a:rPr lang="en-US" altLang="en-US" b="1" dirty="0">
                <a:ea typeface="ＭＳ Ｐゴシック" pitchFamily="34" charset="-128"/>
              </a:rPr>
              <a:t>Checking status &amp; severity of PVs</a:t>
            </a:r>
          </a:p>
          <a:p>
            <a:r>
              <a:rPr lang="en-US" altLang="ja-JP" i="1" dirty="0" err="1">
                <a:latin typeface="Arial Narrow" panose="020B0606020202030204" pitchFamily="34" charset="0"/>
                <a:ea typeface="ＭＳ Ｐゴシック" pitchFamily="34" charset="-128"/>
              </a:rPr>
              <a:t>syncQ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b="1" dirty="0">
                <a:ea typeface="ＭＳ Ｐゴシック" pitchFamily="34" charset="-128"/>
              </a:rPr>
              <a:t>to queue received Channel Access updates</a:t>
            </a:r>
          </a:p>
          <a:p>
            <a:r>
              <a:rPr lang="en-US" altLang="ja-JP" b="1" dirty="0">
                <a:ea typeface="ＭＳ Ｐゴシック" pitchFamily="34" charset="-128"/>
              </a:rPr>
              <a:t>and more…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245DD560-7CCD-BB48-BD5C-0A71D132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19" y="5402262"/>
            <a:ext cx="2027755" cy="144303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B80D1BC-9609-448E-8F0C-9D670FA2F6FC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IOC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4687888" y="671513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4668839" y="2701925"/>
            <a:ext cx="29305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180013" y="1111171"/>
            <a:ext cx="5172037" cy="2621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6143625" y="1270000"/>
            <a:ext cx="3411538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Channel Access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4703764" y="269875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LAN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7704138" y="665164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8613776" y="2074863"/>
            <a:ext cx="1592263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Sequencer</a:t>
            </a: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7285038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980114" y="3332163"/>
            <a:ext cx="265112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Device Support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16551" y="4367213"/>
            <a:ext cx="481647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I/O Hardware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7286625" y="2986088"/>
            <a:ext cx="0" cy="347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53039" y="1276350"/>
            <a:ext cx="828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IOC</a:t>
            </a: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7640638" y="3765551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6183314" y="2082801"/>
            <a:ext cx="2219325" cy="89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endParaRPr lang="en-US" altLang="en-US" sz="2000" b="1" dirty="0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 flipH="1">
            <a:off x="9117013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9" name="Content Placeholder 18">
            <a:extLst>
              <a:ext uri="{FF2B5EF4-FFF2-40B4-BE49-F238E27FC236}">
                <a16:creationId xmlns:a16="http://schemas.microsoft.com/office/drawing/2014/main" id="{7F730806-1AD0-3F47-86E2-6BBF2FAE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081088"/>
            <a:ext cx="3487738" cy="5776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Database: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Data Flow,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mostly periodic</a:t>
            </a:r>
            <a:b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cs typeface="ＭＳ Ｐゴシック" charset="0"/>
              </a:rPr>
              <a:t>processing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Sequencer: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State machine,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mostly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ＭＳ Ｐゴシック" charset="0"/>
              </a:rPr>
              <a:t>on-demand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rgbClr val="3366FF"/>
              </a:solidFill>
              <a:latin typeface="Arial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rgbClr val="3366FF"/>
              </a:solidFill>
              <a:latin typeface="Arial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cs typeface="ＭＳ Ｐゴシック" charset="0"/>
              </a:rPr>
              <a:t>Optional:</a:t>
            </a:r>
            <a:br>
              <a:rPr lang="en-US" sz="2000" dirty="0">
                <a:latin typeface="Arial" charset="0"/>
                <a:cs typeface="ＭＳ Ｐゴシック" charset="0"/>
              </a:rPr>
            </a:br>
            <a:r>
              <a:rPr lang="en-US" sz="2000" dirty="0">
                <a:latin typeface="Arial" charset="0"/>
                <a:cs typeface="ＭＳ Ｐゴシック" charset="0"/>
              </a:rPr>
              <a:t>Sequencer runs as standalone  CA-Client</a:t>
            </a:r>
          </a:p>
        </p:txBody>
      </p:sp>
      <p:sp>
        <p:nvSpPr>
          <p:cNvPr id="7188" name="Text Box 6"/>
          <p:cNvSpPr txBox="1">
            <a:spLocks noChangeArrowheads="1"/>
          </p:cNvSpPr>
          <p:nvPr/>
        </p:nvSpPr>
        <p:spPr bwMode="auto">
          <a:xfrm>
            <a:off x="5534025" y="5519738"/>
            <a:ext cx="16779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CA Client</a:t>
            </a:r>
          </a:p>
        </p:txBody>
      </p:sp>
      <p:sp>
        <p:nvSpPr>
          <p:cNvPr id="7189" name="Text Box 9"/>
          <p:cNvSpPr txBox="1">
            <a:spLocks noChangeArrowheads="1"/>
          </p:cNvSpPr>
          <p:nvPr/>
        </p:nvSpPr>
        <p:spPr bwMode="auto">
          <a:xfrm>
            <a:off x="5618163" y="6291263"/>
            <a:ext cx="1592262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-84" charset="0"/>
              <a:buNone/>
            </a:pPr>
            <a:r>
              <a:rPr lang="en-US" altLang="en-US" sz="2000" b="1"/>
              <a:t>Sequencer</a:t>
            </a:r>
          </a:p>
        </p:txBody>
      </p:sp>
      <p:sp>
        <p:nvSpPr>
          <p:cNvPr id="7190" name="Line 19"/>
          <p:cNvSpPr>
            <a:spLocks noChangeShapeType="1"/>
          </p:cNvSpPr>
          <p:nvPr/>
        </p:nvSpPr>
        <p:spPr bwMode="auto">
          <a:xfrm>
            <a:off x="6372225" y="5919789"/>
            <a:ext cx="0" cy="36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lvl="0"/>
            <a:r>
              <a:rPr lang="en-US" b="1" dirty="0">
                <a:latin typeface="Arial" pitchFamily="34"/>
                <a:ea typeface="ＭＳ Ｐゴシック" pitchFamily="49"/>
                <a:cs typeface="Arial" pitchFamily="34"/>
              </a:rPr>
              <a:t>SNL and the EPICS sequencer is a powerful tool with a rich feature set</a:t>
            </a:r>
          </a:p>
          <a:p>
            <a:pPr lvl="0"/>
            <a:r>
              <a:rPr lang="en-US" b="1" dirty="0">
                <a:latin typeface="Arial" pitchFamily="34"/>
                <a:ea typeface="ＭＳ Ｐゴシック" pitchFamily="49"/>
                <a:cs typeface="Arial" pitchFamily="34"/>
              </a:rPr>
              <a:t>Very easy to implement EPICS state machines with SNL</a:t>
            </a:r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Read the SNL manual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1521C23-90D1-4BDF-ADC6-625F975B300F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18" name="Rectangle 1"/>
          <p:cNvSpPr>
            <a:spLocks noGrp="1"/>
          </p:cNvSpPr>
          <p:nvPr>
            <p:ph type="title" idx="4294967295"/>
          </p:nvPr>
        </p:nvSpPr>
        <p:spPr>
          <a:xfrm>
            <a:off x="1835151" y="300039"/>
            <a:ext cx="7954963" cy="547687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itchFamily="34" charset="-128"/>
              </a:rPr>
              <a:t>State Machine 101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7094539" y="1730375"/>
            <a:ext cx="227647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371014" y="1730376"/>
            <a:ext cx="1587" cy="9112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7092950" y="2641600"/>
            <a:ext cx="22796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7094539" y="1728788"/>
            <a:ext cx="1587" cy="9144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826375" y="1927226"/>
            <a:ext cx="933376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State A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7094539" y="4008439"/>
            <a:ext cx="22764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9371014" y="4008438"/>
            <a:ext cx="1587" cy="9128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7092950" y="4921250"/>
            <a:ext cx="22796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7094539" y="4006850"/>
            <a:ext cx="1587" cy="9159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7827964" y="4251326"/>
            <a:ext cx="93311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State B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8715375" y="3281364"/>
            <a:ext cx="1481138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9324976" y="2900364"/>
            <a:ext cx="784041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Event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9291639" y="3248026"/>
            <a:ext cx="883427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Action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6988176" y="2917826"/>
            <a:ext cx="122864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Transition</a:t>
            </a:r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7151688" y="3209926"/>
            <a:ext cx="856432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 to B</a:t>
            </a: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H="1" flipV="1">
            <a:off x="10150476" y="2932113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H="1" flipV="1">
            <a:off x="10150476" y="2932113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 flipV="1">
            <a:off x="8229600" y="1046163"/>
            <a:ext cx="6350" cy="685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8234363" y="144780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" name="Group 21"/>
          <p:cNvGrpSpPr>
            <a:grpSpLocks/>
          </p:cNvGrpSpPr>
          <p:nvPr/>
        </p:nvGrpSpPr>
        <p:grpSpPr bwMode="auto">
          <a:xfrm>
            <a:off x="8159751" y="1449389"/>
            <a:ext cx="150813" cy="280987"/>
            <a:chOff x="2796" y="942"/>
            <a:chExt cx="95" cy="177"/>
          </a:xfrm>
        </p:grpSpPr>
        <p:sp>
          <p:nvSpPr>
            <p:cNvPr id="10262" name="Freeform 22">
              <a:extLst>
                <a:ext uri="{FF2B5EF4-FFF2-40B4-BE49-F238E27FC236}">
                  <a16:creationId xmlns:a16="http://schemas.microsoft.com/office/drawing/2014/main" id="{63F53DD2-671A-3245-A8CB-DA351318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942"/>
              <a:ext cx="48" cy="177"/>
            </a:xfrm>
            <a:custGeom>
              <a:avLst/>
              <a:gdLst>
                <a:gd name="T0" fmla="*/ 0 w 49"/>
                <a:gd name="T1" fmla="*/ 27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7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153BC85F-0D73-1946-95FE-541210DE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942"/>
              <a:ext cx="95" cy="177"/>
            </a:xfrm>
            <a:custGeom>
              <a:avLst/>
              <a:gdLst>
                <a:gd name="T0" fmla="*/ 47 w 96"/>
                <a:gd name="T1" fmla="*/ 27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7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64" name="Freeform 24">
            <a:extLst>
              <a:ext uri="{FF2B5EF4-FFF2-40B4-BE49-F238E27FC236}">
                <a16:creationId xmlns:a16="http://schemas.microsoft.com/office/drawing/2014/main" id="{C6D8DF64-F527-C24B-887E-C24D3CAA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1449389"/>
            <a:ext cx="152400" cy="282575"/>
          </a:xfrm>
          <a:custGeom>
            <a:avLst/>
            <a:gdLst>
              <a:gd name="T0" fmla="*/ 74613 w 96"/>
              <a:gd name="T1" fmla="*/ 42863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2863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7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H="1" flipV="1">
            <a:off x="8229600" y="4919663"/>
            <a:ext cx="6350" cy="685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 flipV="1">
            <a:off x="8234363" y="5321301"/>
            <a:ext cx="76200" cy="476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2" name="Group 27"/>
          <p:cNvGrpSpPr>
            <a:grpSpLocks/>
          </p:cNvGrpSpPr>
          <p:nvPr/>
        </p:nvGrpSpPr>
        <p:grpSpPr bwMode="auto">
          <a:xfrm>
            <a:off x="8159751" y="5322889"/>
            <a:ext cx="150813" cy="280987"/>
            <a:chOff x="2796" y="3382"/>
            <a:chExt cx="95" cy="177"/>
          </a:xfrm>
        </p:grpSpPr>
        <p:sp>
          <p:nvSpPr>
            <p:cNvPr id="10268" name="Freeform 28">
              <a:extLst>
                <a:ext uri="{FF2B5EF4-FFF2-40B4-BE49-F238E27FC236}">
                  <a16:creationId xmlns:a16="http://schemas.microsoft.com/office/drawing/2014/main" id="{F1671192-D385-C646-A7CB-9F5F8181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3382"/>
              <a:ext cx="48" cy="177"/>
            </a:xfrm>
            <a:custGeom>
              <a:avLst/>
              <a:gdLst>
                <a:gd name="T0" fmla="*/ 0 w 49"/>
                <a:gd name="T1" fmla="*/ 28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8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69" name="Freeform 29">
              <a:extLst>
                <a:ext uri="{FF2B5EF4-FFF2-40B4-BE49-F238E27FC236}">
                  <a16:creationId xmlns:a16="http://schemas.microsoft.com/office/drawing/2014/main" id="{CAAF4527-8AB7-424E-93B4-BF549E918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382"/>
              <a:ext cx="95" cy="177"/>
            </a:xfrm>
            <a:custGeom>
              <a:avLst/>
              <a:gdLst>
                <a:gd name="T0" fmla="*/ 47 w 96"/>
                <a:gd name="T1" fmla="*/ 28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8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0" name="Freeform 30">
            <a:extLst>
              <a:ext uri="{FF2B5EF4-FFF2-40B4-BE49-F238E27FC236}">
                <a16:creationId xmlns:a16="http://schemas.microsoft.com/office/drawing/2014/main" id="{27F30E07-E1B3-934E-922F-9F0F6C13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5322889"/>
            <a:ext cx="152400" cy="282575"/>
          </a:xfrm>
          <a:custGeom>
            <a:avLst/>
            <a:gdLst>
              <a:gd name="T0" fmla="*/ 74613 w 96"/>
              <a:gd name="T1" fmla="*/ 44450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445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8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8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44" name="Line 31"/>
          <p:cNvSpPr>
            <a:spLocks noChangeShapeType="1"/>
          </p:cNvSpPr>
          <p:nvPr/>
        </p:nvSpPr>
        <p:spPr bwMode="auto">
          <a:xfrm flipH="1" flipV="1">
            <a:off x="8229600" y="2640013"/>
            <a:ext cx="6350" cy="13700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2"/>
          <p:cNvSpPr>
            <a:spLocks noChangeShapeType="1"/>
          </p:cNvSpPr>
          <p:nvPr/>
        </p:nvSpPr>
        <p:spPr bwMode="auto">
          <a:xfrm flipV="1">
            <a:off x="8234363" y="3725864"/>
            <a:ext cx="76200" cy="476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3"/>
          <p:cNvGrpSpPr>
            <a:grpSpLocks/>
          </p:cNvGrpSpPr>
          <p:nvPr/>
        </p:nvGrpSpPr>
        <p:grpSpPr bwMode="auto">
          <a:xfrm>
            <a:off x="8159751" y="3727450"/>
            <a:ext cx="150813" cy="280988"/>
            <a:chOff x="2796" y="2377"/>
            <a:chExt cx="95" cy="177"/>
          </a:xfrm>
        </p:grpSpPr>
        <p:sp>
          <p:nvSpPr>
            <p:cNvPr id="10274" name="Freeform 34">
              <a:extLst>
                <a:ext uri="{FF2B5EF4-FFF2-40B4-BE49-F238E27FC236}">
                  <a16:creationId xmlns:a16="http://schemas.microsoft.com/office/drawing/2014/main" id="{0569C0AC-1690-BE41-9CC3-AFD0CF0D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377"/>
              <a:ext cx="48" cy="177"/>
            </a:xfrm>
            <a:custGeom>
              <a:avLst/>
              <a:gdLst>
                <a:gd name="T0" fmla="*/ 0 w 49"/>
                <a:gd name="T1" fmla="*/ 28 h 178"/>
                <a:gd name="T2" fmla="*/ 47 w 49"/>
                <a:gd name="T3" fmla="*/ 0 h 178"/>
                <a:gd name="T4" fmla="*/ 0 w 49"/>
                <a:gd name="T5" fmla="*/ 176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78">
                  <a:moveTo>
                    <a:pt x="0" y="28"/>
                  </a:moveTo>
                  <a:lnTo>
                    <a:pt x="48" y="0"/>
                  </a:lnTo>
                  <a:lnTo>
                    <a:pt x="0" y="177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CB28D605-1595-1C4A-89C1-2157EE21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377"/>
              <a:ext cx="95" cy="177"/>
            </a:xfrm>
            <a:custGeom>
              <a:avLst/>
              <a:gdLst>
                <a:gd name="T0" fmla="*/ 47 w 96"/>
                <a:gd name="T1" fmla="*/ 28 h 178"/>
                <a:gd name="T2" fmla="*/ 94 w 96"/>
                <a:gd name="T3" fmla="*/ 0 h 178"/>
                <a:gd name="T4" fmla="*/ 47 w 96"/>
                <a:gd name="T5" fmla="*/ 176 h 178"/>
                <a:gd name="T6" fmla="*/ 0 w 9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178">
                  <a:moveTo>
                    <a:pt x="47" y="28"/>
                  </a:moveTo>
                  <a:lnTo>
                    <a:pt x="95" y="0"/>
                  </a:lnTo>
                  <a:lnTo>
                    <a:pt x="47" y="177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6" name="Freeform 36">
            <a:extLst>
              <a:ext uri="{FF2B5EF4-FFF2-40B4-BE49-F238E27FC236}">
                <a16:creationId xmlns:a16="http://schemas.microsoft.com/office/drawing/2014/main" id="{E4138BC0-8D07-D848-9ED8-63DA3CEF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3727451"/>
            <a:ext cx="152400" cy="282575"/>
          </a:xfrm>
          <a:custGeom>
            <a:avLst/>
            <a:gdLst>
              <a:gd name="T0" fmla="*/ 74613 w 96"/>
              <a:gd name="T1" fmla="*/ 44450 h 178"/>
              <a:gd name="T2" fmla="*/ 150813 w 96"/>
              <a:gd name="T3" fmla="*/ 0 h 178"/>
              <a:gd name="T4" fmla="*/ 74613 w 96"/>
              <a:gd name="T5" fmla="*/ 280988 h 178"/>
              <a:gd name="T6" fmla="*/ 0 w 96"/>
              <a:gd name="T7" fmla="*/ 0 h 178"/>
              <a:gd name="T8" fmla="*/ 74613 w 96"/>
              <a:gd name="T9" fmla="*/ 4445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78">
                <a:moveTo>
                  <a:pt x="47" y="28"/>
                </a:moveTo>
                <a:lnTo>
                  <a:pt x="95" y="0"/>
                </a:lnTo>
                <a:lnTo>
                  <a:pt x="47" y="177"/>
                </a:lnTo>
                <a:lnTo>
                  <a:pt x="0" y="0"/>
                </a:lnTo>
                <a:lnTo>
                  <a:pt x="47" y="28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55" name="Text Placeholder 1"/>
          <p:cNvSpPr>
            <a:spLocks noGrp="1"/>
          </p:cNvSpPr>
          <p:nvPr>
            <p:ph type="body" idx="4294967295"/>
          </p:nvPr>
        </p:nvSpPr>
        <p:spPr>
          <a:xfrm>
            <a:off x="1644651" y="1354138"/>
            <a:ext cx="4797425" cy="3990974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System is in some state</a:t>
            </a:r>
          </a:p>
          <a:p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Events trigger transitions to other states</a:t>
            </a:r>
          </a:p>
          <a:p>
            <a:endParaRPr lang="en-US" altLang="en-US" b="1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Actions may be performed on transition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F47F1C-F24E-4A7E-A986-9FEAA0C2AC82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6" name="Rectangle 1"/>
          <p:cNvSpPr>
            <a:spLocks noGrp="1"/>
          </p:cNvSpPr>
          <p:nvPr>
            <p:ph type="title" idx="4294967295"/>
          </p:nvPr>
        </p:nvSpPr>
        <p:spPr>
          <a:xfrm>
            <a:off x="1863726" y="263273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 flipH="1" flipV="1">
            <a:off x="4991101" y="321468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 flipV="1">
            <a:off x="4991101" y="321468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243513" y="950914"/>
            <a:ext cx="838200" cy="48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7248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Start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752975" y="2041525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6575425" y="2041525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>
            <a:off x="4751389" y="2746375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flipV="1">
            <a:off x="4752975" y="2039939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759325" y="2143126"/>
            <a:ext cx="1545466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Poor vacuum</a:t>
            </a: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759326" y="4276726"/>
            <a:ext cx="1632029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Good vacuum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6259513" y="3294064"/>
            <a:ext cx="2438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202364" y="2752726"/>
            <a:ext cx="2700337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pressure &lt; 5.1 uTorr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6335714" y="3370263"/>
            <a:ext cx="4206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Open the valve, update pumps, …</a:t>
            </a: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4752975" y="4152900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6575425" y="4152900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H="1">
            <a:off x="4751389" y="4857750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4752975" y="4151314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6219825" y="5334000"/>
            <a:ext cx="2438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6164263" y="4824414"/>
            <a:ext cx="2483672" cy="4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pressure &gt; 4.9 uTorr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6296026" y="5410200"/>
            <a:ext cx="41068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Close the valve, update pumps, …</a:t>
            </a:r>
          </a:p>
        </p:txBody>
      </p:sp>
      <p:sp>
        <p:nvSpPr>
          <p:cNvPr id="11286" name="Line 21"/>
          <p:cNvSpPr>
            <a:spLocks noChangeShapeType="1"/>
          </p:cNvSpPr>
          <p:nvPr/>
        </p:nvSpPr>
        <p:spPr bwMode="auto">
          <a:xfrm flipH="1">
            <a:off x="3613150" y="5795964"/>
            <a:ext cx="2052638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 flipV="1">
            <a:off x="3614739" y="2393950"/>
            <a:ext cx="1587" cy="3403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3"/>
          <p:cNvSpPr>
            <a:spLocks noChangeShapeType="1"/>
          </p:cNvSpPr>
          <p:nvPr/>
        </p:nvSpPr>
        <p:spPr bwMode="auto">
          <a:xfrm flipH="1" flipV="1">
            <a:off x="5659438" y="1338264"/>
            <a:ext cx="6350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 flipV="1">
            <a:off x="5664200" y="1751013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0" name="Group 25"/>
          <p:cNvGrpSpPr>
            <a:grpSpLocks/>
          </p:cNvGrpSpPr>
          <p:nvPr/>
        </p:nvGrpSpPr>
        <p:grpSpPr bwMode="auto">
          <a:xfrm>
            <a:off x="5588000" y="1752600"/>
            <a:ext cx="152400" cy="292100"/>
            <a:chOff x="2560" y="1104"/>
            <a:chExt cx="96" cy="184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D04EA616-FF58-104C-9731-4F82445D3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104"/>
              <a:ext cx="48" cy="184"/>
            </a:xfrm>
            <a:custGeom>
              <a:avLst/>
              <a:gdLst>
                <a:gd name="T0" fmla="*/ 0 w 49"/>
                <a:gd name="T1" fmla="*/ 29 h 185"/>
                <a:gd name="T2" fmla="*/ 47 w 49"/>
                <a:gd name="T3" fmla="*/ 0 h 185"/>
                <a:gd name="T4" fmla="*/ 0 w 49"/>
                <a:gd name="T5" fmla="*/ 183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5">
                  <a:moveTo>
                    <a:pt x="0" y="29"/>
                  </a:moveTo>
                  <a:lnTo>
                    <a:pt x="48" y="0"/>
                  </a:lnTo>
                  <a:lnTo>
                    <a:pt x="0" y="184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91" name="Freeform 27">
              <a:extLst>
                <a:ext uri="{FF2B5EF4-FFF2-40B4-BE49-F238E27FC236}">
                  <a16:creationId xmlns:a16="http://schemas.microsoft.com/office/drawing/2014/main" id="{BB002E01-BEC8-6C41-8FE5-CE0ED8A0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104"/>
              <a:ext cx="96" cy="184"/>
            </a:xfrm>
            <a:custGeom>
              <a:avLst/>
              <a:gdLst>
                <a:gd name="T0" fmla="*/ 48 w 97"/>
                <a:gd name="T1" fmla="*/ 29 h 185"/>
                <a:gd name="T2" fmla="*/ 95 w 97"/>
                <a:gd name="T3" fmla="*/ 0 h 185"/>
                <a:gd name="T4" fmla="*/ 48 w 97"/>
                <a:gd name="T5" fmla="*/ 183 h 185"/>
                <a:gd name="T6" fmla="*/ 0 w 97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5">
                  <a:moveTo>
                    <a:pt x="48" y="29"/>
                  </a:moveTo>
                  <a:lnTo>
                    <a:pt x="96" y="0"/>
                  </a:lnTo>
                  <a:lnTo>
                    <a:pt x="48" y="184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92" name="Freeform 28">
            <a:extLst>
              <a:ext uri="{FF2B5EF4-FFF2-40B4-BE49-F238E27FC236}">
                <a16:creationId xmlns:a16="http://schemas.microsoft.com/office/drawing/2014/main" id="{91C63287-32D7-B54E-A089-AE3CF461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1752600"/>
            <a:ext cx="153988" cy="293688"/>
          </a:xfrm>
          <a:custGeom>
            <a:avLst/>
            <a:gdLst>
              <a:gd name="T0" fmla="*/ 76200 w 97"/>
              <a:gd name="T1" fmla="*/ 46038 h 185"/>
              <a:gd name="T2" fmla="*/ 152400 w 97"/>
              <a:gd name="T3" fmla="*/ 0 h 185"/>
              <a:gd name="T4" fmla="*/ 76200 w 97"/>
              <a:gd name="T5" fmla="*/ 292100 h 185"/>
              <a:gd name="T6" fmla="*/ 0 w 97"/>
              <a:gd name="T7" fmla="*/ 0 h 185"/>
              <a:gd name="T8" fmla="*/ 76200 w 97"/>
              <a:gd name="T9" fmla="*/ 46038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5">
                <a:moveTo>
                  <a:pt x="48" y="29"/>
                </a:moveTo>
                <a:lnTo>
                  <a:pt x="96" y="0"/>
                </a:lnTo>
                <a:lnTo>
                  <a:pt x="48" y="184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Line 29"/>
          <p:cNvSpPr>
            <a:spLocks noChangeShapeType="1"/>
          </p:cNvSpPr>
          <p:nvPr/>
        </p:nvSpPr>
        <p:spPr bwMode="auto">
          <a:xfrm flipV="1">
            <a:off x="5664200" y="2744789"/>
            <a:ext cx="1588" cy="14112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V="1">
            <a:off x="5664200" y="3862388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4" name="Group 31"/>
          <p:cNvGrpSpPr>
            <a:grpSpLocks/>
          </p:cNvGrpSpPr>
          <p:nvPr/>
        </p:nvGrpSpPr>
        <p:grpSpPr bwMode="auto">
          <a:xfrm>
            <a:off x="5588000" y="3863976"/>
            <a:ext cx="152400" cy="290513"/>
            <a:chOff x="2560" y="2434"/>
            <a:chExt cx="96" cy="183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97A9009A-2FDE-6343-AF50-9F201980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4"/>
              <a:ext cx="48" cy="183"/>
            </a:xfrm>
            <a:custGeom>
              <a:avLst/>
              <a:gdLst>
                <a:gd name="T0" fmla="*/ 0 w 49"/>
                <a:gd name="T1" fmla="*/ 29 h 184"/>
                <a:gd name="T2" fmla="*/ 47 w 49"/>
                <a:gd name="T3" fmla="*/ 0 h 184"/>
                <a:gd name="T4" fmla="*/ 0 w 49"/>
                <a:gd name="T5" fmla="*/ 182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4">
                  <a:moveTo>
                    <a:pt x="0" y="29"/>
                  </a:moveTo>
                  <a:lnTo>
                    <a:pt x="48" y="0"/>
                  </a:lnTo>
                  <a:lnTo>
                    <a:pt x="0" y="183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D6F1378B-FBB3-9540-AC03-C49CEB83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434"/>
              <a:ext cx="96" cy="183"/>
            </a:xfrm>
            <a:custGeom>
              <a:avLst/>
              <a:gdLst>
                <a:gd name="T0" fmla="*/ 48 w 97"/>
                <a:gd name="T1" fmla="*/ 29 h 184"/>
                <a:gd name="T2" fmla="*/ 95 w 97"/>
                <a:gd name="T3" fmla="*/ 0 h 184"/>
                <a:gd name="T4" fmla="*/ 48 w 97"/>
                <a:gd name="T5" fmla="*/ 182 h 184"/>
                <a:gd name="T6" fmla="*/ 0 w 97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4">
                  <a:moveTo>
                    <a:pt x="48" y="29"/>
                  </a:moveTo>
                  <a:lnTo>
                    <a:pt x="96" y="0"/>
                  </a:lnTo>
                  <a:lnTo>
                    <a:pt x="48" y="183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98" name="Freeform 34">
            <a:extLst>
              <a:ext uri="{FF2B5EF4-FFF2-40B4-BE49-F238E27FC236}">
                <a16:creationId xmlns:a16="http://schemas.microsoft.com/office/drawing/2014/main" id="{C12F1873-3509-5B41-B3D1-1EA7A474A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63975"/>
            <a:ext cx="153988" cy="292100"/>
          </a:xfrm>
          <a:custGeom>
            <a:avLst/>
            <a:gdLst>
              <a:gd name="T0" fmla="*/ 76200 w 97"/>
              <a:gd name="T1" fmla="*/ 46038 h 184"/>
              <a:gd name="T2" fmla="*/ 152400 w 97"/>
              <a:gd name="T3" fmla="*/ 0 h 184"/>
              <a:gd name="T4" fmla="*/ 76200 w 97"/>
              <a:gd name="T5" fmla="*/ 290513 h 184"/>
              <a:gd name="T6" fmla="*/ 0 w 97"/>
              <a:gd name="T7" fmla="*/ 0 h 184"/>
              <a:gd name="T8" fmla="*/ 76200 w 97"/>
              <a:gd name="T9" fmla="*/ 46038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4">
                <a:moveTo>
                  <a:pt x="48" y="29"/>
                </a:moveTo>
                <a:lnTo>
                  <a:pt x="96" y="0"/>
                </a:lnTo>
                <a:lnTo>
                  <a:pt x="48" y="183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96" name="Line 35"/>
          <p:cNvSpPr>
            <a:spLocks noChangeShapeType="1"/>
          </p:cNvSpPr>
          <p:nvPr/>
        </p:nvSpPr>
        <p:spPr bwMode="auto">
          <a:xfrm flipH="1" flipV="1">
            <a:off x="5670550" y="4832350"/>
            <a:ext cx="6350" cy="9413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6"/>
          <p:cNvSpPr>
            <a:spLocks noChangeShapeType="1"/>
          </p:cNvSpPr>
          <p:nvPr/>
        </p:nvSpPr>
        <p:spPr bwMode="auto">
          <a:xfrm flipV="1">
            <a:off x="5664200" y="550545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588000" y="5507039"/>
            <a:ext cx="152400" cy="288925"/>
            <a:chOff x="2560" y="3469"/>
            <a:chExt cx="96" cy="182"/>
          </a:xfrm>
        </p:grpSpPr>
        <p:sp>
          <p:nvSpPr>
            <p:cNvPr id="6" name="Freeform 38">
              <a:extLst>
                <a:ext uri="{FF2B5EF4-FFF2-40B4-BE49-F238E27FC236}">
                  <a16:creationId xmlns:a16="http://schemas.microsoft.com/office/drawing/2014/main" id="{33C03538-13C5-9442-B490-41B33251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69"/>
              <a:ext cx="48" cy="182"/>
            </a:xfrm>
            <a:custGeom>
              <a:avLst/>
              <a:gdLst>
                <a:gd name="T0" fmla="*/ 0 w 49"/>
                <a:gd name="T1" fmla="*/ 27 h 183"/>
                <a:gd name="T2" fmla="*/ 47 w 49"/>
                <a:gd name="T3" fmla="*/ 0 h 183"/>
                <a:gd name="T4" fmla="*/ 0 w 49"/>
                <a:gd name="T5" fmla="*/ 181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3">
                  <a:moveTo>
                    <a:pt x="0" y="27"/>
                  </a:moveTo>
                  <a:lnTo>
                    <a:pt x="48" y="0"/>
                  </a:lnTo>
                  <a:lnTo>
                    <a:pt x="0" y="182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61FD103B-F9BF-3E46-A164-C4FEE597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469"/>
              <a:ext cx="96" cy="182"/>
            </a:xfrm>
            <a:custGeom>
              <a:avLst/>
              <a:gdLst>
                <a:gd name="T0" fmla="*/ 48 w 97"/>
                <a:gd name="T1" fmla="*/ 27 h 183"/>
                <a:gd name="T2" fmla="*/ 95 w 97"/>
                <a:gd name="T3" fmla="*/ 0 h 183"/>
                <a:gd name="T4" fmla="*/ 48 w 97"/>
                <a:gd name="T5" fmla="*/ 181 h 183"/>
                <a:gd name="T6" fmla="*/ 0 w 97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3">
                  <a:moveTo>
                    <a:pt x="48" y="27"/>
                  </a:moveTo>
                  <a:lnTo>
                    <a:pt x="96" y="0"/>
                  </a:lnTo>
                  <a:lnTo>
                    <a:pt x="48" y="182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304" name="Freeform 40">
            <a:extLst>
              <a:ext uri="{FF2B5EF4-FFF2-40B4-BE49-F238E27FC236}">
                <a16:creationId xmlns:a16="http://schemas.microsoft.com/office/drawing/2014/main" id="{513AD73E-769E-E541-9638-387B5B12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507038"/>
            <a:ext cx="153988" cy="290512"/>
          </a:xfrm>
          <a:custGeom>
            <a:avLst/>
            <a:gdLst>
              <a:gd name="T0" fmla="*/ 76200 w 97"/>
              <a:gd name="T1" fmla="*/ 42862 h 183"/>
              <a:gd name="T2" fmla="*/ 152400 w 97"/>
              <a:gd name="T3" fmla="*/ 0 h 183"/>
              <a:gd name="T4" fmla="*/ 76200 w 97"/>
              <a:gd name="T5" fmla="*/ 288925 h 183"/>
              <a:gd name="T6" fmla="*/ 0 w 97"/>
              <a:gd name="T7" fmla="*/ 0 h 183"/>
              <a:gd name="T8" fmla="*/ 76200 w 97"/>
              <a:gd name="T9" fmla="*/ 4286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3">
                <a:moveTo>
                  <a:pt x="48" y="27"/>
                </a:moveTo>
                <a:lnTo>
                  <a:pt x="96" y="0"/>
                </a:lnTo>
                <a:lnTo>
                  <a:pt x="48" y="182"/>
                </a:lnTo>
                <a:lnTo>
                  <a:pt x="0" y="0"/>
                </a:lnTo>
                <a:lnTo>
                  <a:pt x="48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00" name="Line 41"/>
          <p:cNvSpPr>
            <a:spLocks noChangeShapeType="1"/>
          </p:cNvSpPr>
          <p:nvPr/>
        </p:nvSpPr>
        <p:spPr bwMode="auto">
          <a:xfrm flipH="1">
            <a:off x="3614739" y="2371725"/>
            <a:ext cx="114617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42"/>
          <p:cNvSpPr>
            <a:spLocks noChangeShapeType="1"/>
          </p:cNvSpPr>
          <p:nvPr/>
        </p:nvSpPr>
        <p:spPr bwMode="auto">
          <a:xfrm flipH="1" flipV="1">
            <a:off x="4468814" y="2314575"/>
            <a:ext cx="47625" cy="825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2" name="Group 43"/>
          <p:cNvGrpSpPr>
            <a:grpSpLocks/>
          </p:cNvGrpSpPr>
          <p:nvPr/>
        </p:nvGrpSpPr>
        <p:grpSpPr bwMode="auto">
          <a:xfrm>
            <a:off x="4470401" y="2316163"/>
            <a:ext cx="282575" cy="157162"/>
            <a:chOff x="1856" y="1459"/>
            <a:chExt cx="178" cy="99"/>
          </a:xfrm>
        </p:grpSpPr>
        <p:sp>
          <p:nvSpPr>
            <p:cNvPr id="11308" name="Freeform 44">
              <a:extLst>
                <a:ext uri="{FF2B5EF4-FFF2-40B4-BE49-F238E27FC236}">
                  <a16:creationId xmlns:a16="http://schemas.microsoft.com/office/drawing/2014/main" id="{C1F91D21-9A0A-5341-9890-461BCF49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50"/>
            </a:xfrm>
            <a:custGeom>
              <a:avLst/>
              <a:gdLst>
                <a:gd name="T0" fmla="*/ 28 w 179"/>
                <a:gd name="T1" fmla="*/ 49 h 51"/>
                <a:gd name="T2" fmla="*/ 0 w 179"/>
                <a:gd name="T3" fmla="*/ 0 h 51"/>
                <a:gd name="T4" fmla="*/ 177 w 179"/>
                <a:gd name="T5" fmla="*/ 4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51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09" name="Freeform 45">
              <a:extLst>
                <a:ext uri="{FF2B5EF4-FFF2-40B4-BE49-F238E27FC236}">
                  <a16:creationId xmlns:a16="http://schemas.microsoft.com/office/drawing/2014/main" id="{0A41D416-D9D2-2F4B-9B96-40D779AD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99"/>
            </a:xfrm>
            <a:custGeom>
              <a:avLst/>
              <a:gdLst>
                <a:gd name="T0" fmla="*/ 28 w 179"/>
                <a:gd name="T1" fmla="*/ 50 h 100"/>
                <a:gd name="T2" fmla="*/ 0 w 179"/>
                <a:gd name="T3" fmla="*/ 0 h 100"/>
                <a:gd name="T4" fmla="*/ 177 w 179"/>
                <a:gd name="T5" fmla="*/ 50 h 100"/>
                <a:gd name="T6" fmla="*/ 0 w 179"/>
                <a:gd name="T7" fmla="*/ 98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100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  <a:lnTo>
                    <a:pt x="0" y="99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310" name="Freeform 46">
            <a:extLst>
              <a:ext uri="{FF2B5EF4-FFF2-40B4-BE49-F238E27FC236}">
                <a16:creationId xmlns:a16="http://schemas.microsoft.com/office/drawing/2014/main" id="{C4F3728F-2A0B-324C-B9C3-5772D60A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1" y="2316163"/>
            <a:ext cx="284163" cy="158750"/>
          </a:xfrm>
          <a:custGeom>
            <a:avLst/>
            <a:gdLst>
              <a:gd name="T0" fmla="*/ 44450 w 179"/>
              <a:gd name="T1" fmla="*/ 79375 h 100"/>
              <a:gd name="T2" fmla="*/ 0 w 179"/>
              <a:gd name="T3" fmla="*/ 0 h 100"/>
              <a:gd name="T4" fmla="*/ 282575 w 179"/>
              <a:gd name="T5" fmla="*/ 79375 h 100"/>
              <a:gd name="T6" fmla="*/ 0 w 179"/>
              <a:gd name="T7" fmla="*/ 157163 h 100"/>
              <a:gd name="T8" fmla="*/ 44450 w 179"/>
              <a:gd name="T9" fmla="*/ 79375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00">
                <a:moveTo>
                  <a:pt x="28" y="50"/>
                </a:moveTo>
                <a:lnTo>
                  <a:pt x="0" y="0"/>
                </a:lnTo>
                <a:lnTo>
                  <a:pt x="178" y="50"/>
                </a:lnTo>
                <a:lnTo>
                  <a:pt x="0" y="99"/>
                </a:lnTo>
                <a:lnTo>
                  <a:pt x="28" y="50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97651A4-1A3C-4ED5-889E-804CB4C460A9}" type="slidenum">
              <a:rPr lang="en-US" altLang="en-US" sz="500">
                <a:solidFill>
                  <a:schemeClr val="tx2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4" name="Rectangle 1"/>
          <p:cNvSpPr>
            <a:spLocks noGrp="1"/>
          </p:cNvSpPr>
          <p:nvPr>
            <p:ph type="title" idx="4294967295"/>
          </p:nvPr>
        </p:nvSpPr>
        <p:spPr>
          <a:xfrm>
            <a:off x="1863726" y="431548"/>
            <a:ext cx="7954963" cy="535240"/>
          </a:xfrm>
        </p:spPr>
        <p:txBody>
          <a:bodyPr vert="horz" wrap="square" lIns="90000" tIns="44352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itchFamily="34" charset="-128"/>
              </a:rPr>
              <a:t>Example State Notation Language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body" idx="4294967295"/>
          </p:nvPr>
        </p:nvSpPr>
        <p:spPr>
          <a:xfrm>
            <a:off x="1870076" y="1236664"/>
            <a:ext cx="6289675" cy="5121275"/>
          </a:xfrm>
        </p:spPr>
        <p:txBody>
          <a:bodyPr vert="horz" wrap="square" lIns="91440" tIns="34272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poor_vacuum</a:t>
            </a:r>
            <a:br>
              <a:rPr lang="en-US" altLang="en-US" sz="24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when (pressure &lt;= .0000049)</a:t>
            </a:r>
            <a:br>
              <a:rPr lang="en-US" altLang="en-US" sz="2400" dirty="0">
                <a:latin typeface="Courier New" pitchFamily="49" charset="0"/>
                <a:ea typeface="ＭＳ Ｐゴシック" pitchFamily="34" charset="-128"/>
              </a:rPr>
            </a:b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    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= 0;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RoughPump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CryoPump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CryoPump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Valve = 1;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	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pvPut</a:t>
            </a: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(Valve);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	} 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good_vacuum</a:t>
            </a:r>
            <a:endParaRPr lang="en-US" altLang="en-US" sz="24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}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state </a:t>
            </a:r>
            <a:r>
              <a:rPr lang="en-US" altLang="en-US" sz="2400" dirty="0" err="1">
                <a:latin typeface="Courier New" pitchFamily="49" charset="0"/>
                <a:ea typeface="ＭＳ Ｐゴシック" pitchFamily="34" charset="-128"/>
              </a:rPr>
              <a:t>good_vacuum</a:t>
            </a:r>
            <a:endParaRPr lang="en-US" altLang="en-US" sz="2400" dirty="0"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{</a:t>
            </a:r>
          </a:p>
          <a:p>
            <a:pPr marL="0" indent="0">
              <a:lnSpc>
                <a:spcPct val="83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>
                <a:latin typeface="Courier New" pitchFamily="49" charset="0"/>
                <a:ea typeface="ＭＳ Ｐゴシック" pitchFamily="34" charset="-128"/>
              </a:rPr>
              <a:t>   …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DE4CBE8-04E0-5A4A-A92C-EBB20F2CD366}"/>
              </a:ext>
            </a:extLst>
          </p:cNvPr>
          <p:cNvSpPr/>
          <p:nvPr/>
        </p:nvSpPr>
        <p:spPr>
          <a:xfrm>
            <a:off x="8901910" y="1155332"/>
            <a:ext cx="1766091" cy="534215"/>
          </a:xfrm>
          <a:prstGeom prst="wedgeRoundRectCallout">
            <a:avLst>
              <a:gd name="adj1" fmla="val -189297"/>
              <a:gd name="adj2" fmla="val 4535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CD11601-C051-7949-B2FA-CF365812D0C0}"/>
              </a:ext>
            </a:extLst>
          </p:cNvPr>
          <p:cNvSpPr/>
          <p:nvPr/>
        </p:nvSpPr>
        <p:spPr>
          <a:xfrm>
            <a:off x="8901910" y="1775594"/>
            <a:ext cx="1766091" cy="534215"/>
          </a:xfrm>
          <a:prstGeom prst="wedgeRoundRectCallout">
            <a:avLst>
              <a:gd name="adj1" fmla="val -103872"/>
              <a:gd name="adj2" fmla="val 961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84178DD-4583-D34C-BDA4-CDD0691AF931}"/>
              </a:ext>
            </a:extLst>
          </p:cNvPr>
          <p:cNvSpPr/>
          <p:nvPr/>
        </p:nvSpPr>
        <p:spPr>
          <a:xfrm>
            <a:off x="1524001" y="3026037"/>
            <a:ext cx="1766091" cy="534215"/>
          </a:xfrm>
          <a:prstGeom prst="wedgeRoundRectCallout">
            <a:avLst>
              <a:gd name="adj1" fmla="val 66437"/>
              <a:gd name="adj2" fmla="val 1704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3FC4DC4-7803-6047-B27C-DA2A972A654B}"/>
              </a:ext>
            </a:extLst>
          </p:cNvPr>
          <p:cNvSpPr/>
          <p:nvPr/>
        </p:nvSpPr>
        <p:spPr>
          <a:xfrm>
            <a:off x="8901910" y="4400607"/>
            <a:ext cx="1766091" cy="534215"/>
          </a:xfrm>
          <a:prstGeom prst="wedgeRoundRectCallout">
            <a:avLst>
              <a:gd name="adj1" fmla="val -177402"/>
              <a:gd name="adj2" fmla="val -2942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Transition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How it works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22439" y="862013"/>
            <a:ext cx="4738687" cy="628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ea typeface="ＭＳ Ｐゴシック" pitchFamily="34" charset="-128"/>
              </a:rPr>
              <a:t>State Notation Language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7407275" y="292101"/>
            <a:ext cx="2001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 Code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291513" y="395128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C Compiler</a:t>
            </a:r>
          </a:p>
        </p:txBody>
      </p:sp>
      <p:pic>
        <p:nvPicPr>
          <p:cNvPr id="15365" name="Picture 7" descr="Screen Shot 2013-02-08 at 13.39.1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806451"/>
            <a:ext cx="31035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Screen Shot 2013-02-08 at 13.40.5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04925"/>
            <a:ext cx="4165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5470526" y="1165226"/>
            <a:ext cx="154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“</a:t>
            </a:r>
            <a:r>
              <a:rPr lang="en-US" altLang="ja-JP" sz="1800" i="1"/>
              <a:t>snc</a:t>
            </a:r>
            <a:r>
              <a:rPr lang="en-US" altLang="en-US" sz="1800" i="1"/>
              <a:t>”</a:t>
            </a:r>
            <a:endParaRPr lang="en-US" altLang="ja-JP" sz="18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Pre-compiler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A90E48C1-121F-BB45-8E14-C12F13E669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8676" y="1766889"/>
            <a:ext cx="3997325" cy="9048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9" name="Picture 19" descr="Screen Shot 2013-02-08 at 13.43.4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75250"/>
            <a:ext cx="20272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92AFE28-1897-9649-A097-276D99703FED}"/>
              </a:ext>
            </a:extLst>
          </p:cNvPr>
          <p:cNvCxnSpPr>
            <a:cxnSpLocks noChangeShapeType="1"/>
            <a:stCxn id="15365" idx="2"/>
          </p:cNvCxnSpPr>
          <p:nvPr/>
        </p:nvCxnSpPr>
        <p:spPr bwMode="auto">
          <a:xfrm rot="5400000">
            <a:off x="7450138" y="3175001"/>
            <a:ext cx="1600200" cy="15462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Content Placeholder 2"/>
          <p:cNvSpPr txBox="1">
            <a:spLocks/>
          </p:cNvSpPr>
          <p:nvPr/>
        </p:nvSpPr>
        <p:spPr bwMode="auto">
          <a:xfrm>
            <a:off x="6537325" y="4773614"/>
            <a:ext cx="19192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Object code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Advantage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44650" y="1104900"/>
            <a:ext cx="9023350" cy="4783138"/>
          </a:xfrm>
        </p:spPr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Compiled code. Fast.</a:t>
            </a:r>
          </a:p>
          <a:p>
            <a:r>
              <a:rPr lang="en-US" altLang="en-US" b="1" dirty="0">
                <a:ea typeface="ＭＳ Ｐゴシック" pitchFamily="34" charset="-128"/>
              </a:rPr>
              <a:t>Can call any C(++) code</a:t>
            </a:r>
          </a:p>
          <a:p>
            <a:r>
              <a:rPr lang="en-US" altLang="en-US" b="1" dirty="0">
                <a:ea typeface="ＭＳ Ｐゴシック" pitchFamily="34" charset="-128"/>
              </a:rPr>
              <a:t>Easy connection to Channel Access and thus Records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Compared to custom CA client, device support, …</a:t>
            </a:r>
          </a:p>
          <a:p>
            <a:r>
              <a:rPr lang="en-US" altLang="en-US" b="1" dirty="0">
                <a:ea typeface="ＭＳ Ｐゴシック" pitchFamily="34" charset="-128"/>
              </a:rPr>
              <a:t>Skeleton for event-driven State Machine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Handles threading, event handling,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1E62-EE7A-094C-AAAD-CD6EDBEE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954157"/>
            <a:ext cx="6135688" cy="576414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Limited runtime debugging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See current state, values of variables,</a:t>
            </a:r>
            <a:br>
              <a:rPr lang="en-US" sz="2000" b="1" dirty="0"/>
            </a:br>
            <a:r>
              <a:rPr lang="en-US" sz="2000" b="1" dirty="0"/>
              <a:t>but not details of C code within actions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Can call any C(++) code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and shoot yourself in the foot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Pre-compiler. </a:t>
            </a:r>
            <a:br>
              <a:rPr lang="en-US" sz="2000" b="1" dirty="0"/>
            </a:br>
            <a:r>
              <a:rPr lang="en-US" sz="2000" b="1" dirty="0"/>
              <a:t>SNL error</a:t>
            </a:r>
            <a:endParaRPr lang="en-US" sz="2400" b="1" dirty="0"/>
          </a:p>
          <a:p>
            <a:pPr lvl="1">
              <a:buFont typeface="Wingdings" charset="0"/>
              <a:buChar char="à"/>
              <a:defRPr/>
            </a:pPr>
            <a:r>
              <a:rPr lang="en-US" sz="2000" b="1" dirty="0">
                <a:sym typeface="Wingdings"/>
              </a:rPr>
              <a:t> SNC creates unreadable C code</a:t>
            </a:r>
          </a:p>
          <a:p>
            <a:pPr lvl="1">
              <a:buFont typeface="Wingdings" charset="0"/>
              <a:buChar char="à"/>
              <a:defRPr/>
            </a:pPr>
            <a:r>
              <a:rPr lang="en-US" sz="2000" b="1" dirty="0">
                <a:sym typeface="Wingdings"/>
              </a:rPr>
              <a:t> Totally cryptic C compiler messages</a:t>
            </a:r>
            <a:endParaRPr lang="en-US" sz="2000" b="1" dirty="0"/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Risk of writing SNL code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Starts out easy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Evolves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/>
              <a:t>Ends up as a convoluted mess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2009</Words>
  <Application>Microsoft Macintosh PowerPoint</Application>
  <PresentationFormat>Widescreen</PresentationFormat>
  <Paragraphs>338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Arial Narrow</vt:lpstr>
      <vt:lpstr>Century Gothic</vt:lpstr>
      <vt:lpstr>Courier New</vt:lpstr>
      <vt:lpstr>Symbol</vt:lpstr>
      <vt:lpstr>Times</vt:lpstr>
      <vt:lpstr>Times New Roman</vt:lpstr>
      <vt:lpstr>Wingdings</vt:lpstr>
      <vt:lpstr>ORNL</vt:lpstr>
      <vt:lpstr>Picture</vt:lpstr>
      <vt:lpstr>“Sequencer”, State Notation Language SNL</vt:lpstr>
      <vt:lpstr>EPICS Sequencer</vt:lpstr>
      <vt:lpstr>IOC</vt:lpstr>
      <vt:lpstr>State Machine 101</vt:lpstr>
      <vt:lpstr>Example</vt:lpstr>
      <vt:lpstr>Example State Notation Language</vt:lpstr>
      <vt:lpstr>How it works</vt:lpstr>
      <vt:lpstr>Advantage</vt:lpstr>
      <vt:lpstr>Disadvantage</vt:lpstr>
      <vt:lpstr>Should I use the Sequencer?</vt:lpstr>
      <vt:lpstr>Use the sequencer</vt:lpstr>
      <vt:lpstr>If you really want to use SNL</vt:lpstr>
      <vt:lpstr>SNL Structure</vt:lpstr>
      <vt:lpstr>SNL Options</vt:lpstr>
      <vt:lpstr>SNL Structure</vt:lpstr>
      <vt:lpstr>Variables</vt:lpstr>
      <vt:lpstr>Array Variables</vt:lpstr>
      <vt:lpstr>Event Flags</vt:lpstr>
      <vt:lpstr>Event Flags</vt:lpstr>
      <vt:lpstr>SNL Structure</vt:lpstr>
      <vt:lpstr>State Sets</vt:lpstr>
      <vt:lpstr>Events</vt:lpstr>
      <vt:lpstr>Events..</vt:lpstr>
      <vt:lpstr>Actions and Transitions</vt:lpstr>
      <vt:lpstr>PowerPoint Presentation</vt:lpstr>
      <vt:lpstr>PowerPoint Presentation</vt:lpstr>
      <vt:lpstr>Sequencer Management and Diagnostic Commands</vt:lpstr>
      <vt:lpstr>Sequencer Management and Diagnostic Commands…</vt:lpstr>
      <vt:lpstr>More…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2021-11-01T17:06:24Z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